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00" r:id="rId2"/>
    <p:sldMasterId id="2147483810" r:id="rId3"/>
    <p:sldMasterId id="2147483823" r:id="rId4"/>
  </p:sldMasterIdLst>
  <p:notesMasterIdLst>
    <p:notesMasterId r:id="rId26"/>
  </p:notesMasterIdLst>
  <p:handoutMasterIdLst>
    <p:handoutMasterId r:id="rId27"/>
  </p:handoutMasterIdLst>
  <p:sldIdLst>
    <p:sldId id="351" r:id="rId5"/>
    <p:sldId id="348" r:id="rId6"/>
    <p:sldId id="346" r:id="rId7"/>
    <p:sldId id="344" r:id="rId8"/>
    <p:sldId id="262" r:id="rId9"/>
    <p:sldId id="354" r:id="rId10"/>
    <p:sldId id="355" r:id="rId11"/>
    <p:sldId id="264" r:id="rId12"/>
    <p:sldId id="356" r:id="rId13"/>
    <p:sldId id="265" r:id="rId14"/>
    <p:sldId id="357" r:id="rId15"/>
    <p:sldId id="266" r:id="rId16"/>
    <p:sldId id="358" r:id="rId17"/>
    <p:sldId id="267" r:id="rId18"/>
    <p:sldId id="353" r:id="rId19"/>
    <p:sldId id="335" r:id="rId20"/>
    <p:sldId id="352" r:id="rId21"/>
    <p:sldId id="318" r:id="rId22"/>
    <p:sldId id="311" r:id="rId23"/>
    <p:sldId id="350" r:id="rId24"/>
    <p:sldId id="320" r:id="rId25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524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183" y="0"/>
            <a:ext cx="2949841" cy="497524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7E6823C-E80C-4117-9B9B-723BB7E19A40}" type="datetimeFigureOut">
              <a:rPr lang="nl-NL" smtClean="0"/>
              <a:t>11-12-2019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0226"/>
            <a:ext cx="2949841" cy="497523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183" y="9440226"/>
            <a:ext cx="2949841" cy="497523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CC2B0B7C-6DE6-4F86-A58F-D730837F58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863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AD095983-37E7-41CD-B9C4-8F0D549153D9}" type="datetimeFigureOut">
              <a:rPr lang="nl-NL" smtClean="0"/>
              <a:t>11-12-2019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550" tIns="45775" rIns="91550" bIns="45775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4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A3CD03DB-8B34-421B-9CF4-F8775A6DA2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225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D03DB-8B34-421B-9CF4-F8775A6DA21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6319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D03DB-8B34-421B-9CF4-F8775A6DA21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891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D03DB-8B34-421B-9CF4-F8775A6DA217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9085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12/11/2019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12/11/2019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12/11/2019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hthoe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40DD84E9-D208-45A5-ACF9-FB1F5F9B3DF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7164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6400816" cy="917596"/>
          </a:xfrm>
        </p:spPr>
        <p:txBody>
          <a:bodyPr/>
          <a:lstStyle>
            <a:lvl1pPr>
              <a:defRPr sz="4000">
                <a:latin typeface="Calibri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571500" y="1928813"/>
            <a:ext cx="8072438" cy="4000500"/>
          </a:xfrm>
        </p:spPr>
        <p:txBody>
          <a:bodyPr/>
          <a:lstStyle>
            <a:lvl1pPr>
              <a:defRPr sz="20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C25845E-D313-4FD6-AF88-FFCFD3AA146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7078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CE62B04C-3F3F-4456-B8E3-CBD875A5B87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3329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1CCBCA6A-B60B-4AF2-900F-BDE36431541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1194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F2DF3D46-617E-4119-AA1D-717E4042C9A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4272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7D07862E-7019-4A0C-B560-BD50A652192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3120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D134C712-3A6D-4E54-A5A1-A72356FE604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8316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D3704349-4BA7-4EF8-8856-0549F85ED81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329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12/11/2019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654886D9-50BF-46A5-AE57-4A4CBB6FCDD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1918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7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 sz="2000">
                <a:solidFill>
                  <a:srgbClr val="FFFFFF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9A28784-EFBC-4079-A6BC-844BF2EC0FB1}" type="datetimeFigureOut">
              <a:rPr lang="en-US"/>
              <a:pPr>
                <a:defRPr/>
              </a:pPr>
              <a:t>12/11/2019</a:t>
            </a:fld>
            <a:endParaRPr lang="en-US" dirty="0"/>
          </a:p>
        </p:txBody>
      </p:sp>
      <p:sp>
        <p:nvSpPr>
          <p:cNvPr id="10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solidFill>
                  <a:srgbClr val="EBDDC3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solidFill>
                  <a:srgbClr val="EBDDC3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965B5AC0-6E51-4D06-B2F3-D61836D0EEA1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549665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089FA0F-F647-4FCA-AA15-92E627A77136}" type="datetimeFigureOut">
              <a:rPr lang="en-US"/>
              <a:pPr>
                <a:defRPr/>
              </a:pPr>
              <a:t>12/11/2019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0F2DDB42-05DB-438B-8E93-56E2E6D7D7B7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149449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7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FFFFBD7-E121-4F74-8469-534E7CE161BA}" type="datetimeFigureOut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8" name="Tijdelijke aanduiding voor dianumm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spcBef>
                <a:spcPct val="20000"/>
              </a:spcBef>
              <a:buFontTx/>
              <a:buChar char="•"/>
              <a:defRPr sz="24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0B3B00E5-AAC4-4751-9F6F-04E0D55B72DE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9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10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30FA69D-13D4-438A-8C1E-2E963DF9508E}" type="datetimeFigureOut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6" name="Tijdelijke aanduiding voor dianumm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3FEA3A04-6A71-4786-B563-74D9F9499692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7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450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58FC4CF-8D38-49ED-AA22-A4ADC41A5075}" type="datetimeFigureOut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8" name="Tijdelijke aanduiding voor dianumm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C9838CB1-4C8F-4B64-8080-392FC64D8F4C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9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37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09635DD-A303-469A-B6BB-B9F887C9C20F}" type="datetimeFigureOut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A982FC99-7CD4-4284-9557-306DA687112F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6354921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ED22E7A-17D2-4F85-935E-568D4909501B}" type="datetimeFigureOut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solidFill>
                  <a:srgbClr val="775F55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ECC21940-A8E4-4129-ADEC-D53F1EE6A10D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714792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0869536-D513-4675-9E4B-3BC0B6369F4D}" type="datetimeFigureOut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6FDF2564-B6D5-4182-B6A5-543A89362BF1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658590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9" name="Tijdelijke aanduiding voor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5F0C4B8-559D-4AEC-9031-A892516B4B9A}" type="datetimeFigureOut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10" name="Tijdelijke aanduiding voor dianumm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 sz="28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D9FEAA8B-60E7-418B-8716-F36DA60E7D07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  <p:sp>
        <p:nvSpPr>
          <p:cNvPr id="11" name="Tijdelijke aanduiding voor voettekst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94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Rechthoe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12/11/2019</a:t>
            </a:fld>
            <a:endParaRPr lang="en-US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28EB295-FBAF-4F10-930A-6EA67E8753FF}" type="datetimeFigureOut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CD406DA6-877C-4721-9DC9-DF1AC374A948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958883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53200" y="609602"/>
            <a:ext cx="2057400" cy="551656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008C9020-11F1-4F8D-9F30-0020CFF313FE}" type="datetimeFigureOut">
              <a:rPr lang="en-US"/>
              <a:pPr>
                <a:defRPr/>
              </a:pPr>
              <a:t>12/11/2019</a:t>
            </a:fld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B3A5D22E-CF00-4312-B0C8-C014ABD5FEDF}" type="slidenum">
              <a:rPr lang="en-US" altLang="nl-NL"/>
              <a:pPr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63671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nl-N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nl-NL"/>
              <a:t>23 mei 2001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D1FA3CCB-415F-4956-BE49-FC5AFC1F26F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3896924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2B852D8F-40F2-4C9E-BE8B-3602C6EDBE3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98515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6400816" cy="917596"/>
          </a:xfrm>
        </p:spPr>
        <p:txBody>
          <a:bodyPr/>
          <a:lstStyle>
            <a:lvl1pPr>
              <a:defRPr sz="4000">
                <a:latin typeface="Calibri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571500" y="1928813"/>
            <a:ext cx="8072438" cy="4000500"/>
          </a:xfrm>
        </p:spPr>
        <p:txBody>
          <a:bodyPr/>
          <a:lstStyle>
            <a:lvl1pPr>
              <a:defRPr sz="20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FEE75A27-A614-431A-90DD-199FB836DCB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62383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876939D-2663-4F48-BB30-9BF3760F466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0115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0595FCB3-6B8E-40EC-90AD-1286DADC034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61633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525E91AF-89D7-4F93-A675-BEA1C9DC815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53770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E62A55D5-A057-431F-9157-FD612B7A51A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14480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DD007CD-50E6-4BB1-BE78-992F47287D8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248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12/11/2019</a:t>
            </a:fld>
            <a:endParaRPr lang="en-US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ADB8B074-1F31-40A0-B7F3-2EDB6178571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15607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 Black" pitchFamily="34" charset="0"/>
              </a:defRPr>
            </a:lvl1pPr>
          </a:lstStyle>
          <a:p>
            <a:pPr>
              <a:defRPr/>
            </a:pPr>
            <a:fld id="{9C5A3F2B-305B-4A23-9292-1ADCD957C04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936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12/11/2019</a:t>
            </a:fld>
            <a:endParaRPr lang="en-US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12/11/2019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12/11/2019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12/11/2019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hoe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1" name="Rechthoe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12/11/2019</a:t>
            </a:fld>
            <a:endParaRPr lang="en-US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 sz="2800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12/11/2019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hthoe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omslag QPK meiden licht 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text styles</a:t>
            </a:r>
          </a:p>
          <a:p>
            <a:pPr lvl="1"/>
            <a:r>
              <a:rPr lang="nl-NL" altLang="nl-NL" smtClean="0"/>
              <a:t>Second level</a:t>
            </a:r>
          </a:p>
          <a:p>
            <a:pPr lvl="2"/>
            <a:r>
              <a:rPr lang="nl-NL" altLang="nl-NL" smtClean="0"/>
              <a:t>Third level</a:t>
            </a:r>
          </a:p>
          <a:p>
            <a:pPr lvl="3"/>
            <a:r>
              <a:rPr lang="nl-NL" altLang="nl-NL" smtClean="0"/>
              <a:t>Fourth level</a:t>
            </a:r>
          </a:p>
          <a:p>
            <a:pPr lvl="4"/>
            <a:r>
              <a:rPr lang="nl-NL" altLang="nl-NL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F6B448-061F-4F70-8B97-8D2A6BCE610D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/>
          </a:p>
        </p:txBody>
      </p:sp>
      <p:pic>
        <p:nvPicPr>
          <p:cNvPr id="3080" name="Picture 7" descr="logo-Q-met-Ta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0"/>
            <a:ext cx="22574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15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  <a:endParaRPr lang="en-US" altLang="nl-NL" smtClean="0"/>
          </a:p>
        </p:txBody>
      </p:sp>
      <p:sp>
        <p:nvSpPr>
          <p:cNvPr id="2051" name="Tijdelijke aanduiding voor teks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  <a:endParaRPr lang="en-US" altLang="nl-NL" smtClean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Tw Cen MT"/>
                <a:cs typeface="Arial" pitchFamily="34" charset="0"/>
              </a:defRPr>
            </a:lvl1pPr>
          </a:lstStyle>
          <a:p>
            <a:pPr>
              <a:defRPr/>
            </a:pPr>
            <a:fld id="{BEB7CB28-BEC8-4C5F-9A33-72A5E5E1CB72}" type="datetimeFigureOut">
              <a:rPr lang="en-US"/>
              <a:pPr>
                <a:defRPr/>
              </a:pPr>
              <a:t>12/11/2019</a:t>
            </a:fld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Tw Cen MT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hthoe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899041-358F-472B-AD70-6CB4BEAD1CD5}" type="slidenum">
              <a:rPr lang="en-US" alt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22886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omslag QPK meiden licht 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text styles</a:t>
            </a:r>
          </a:p>
          <a:p>
            <a:pPr lvl="1"/>
            <a:r>
              <a:rPr lang="nl-NL" altLang="nl-NL" smtClean="0"/>
              <a:t>Second level</a:t>
            </a:r>
          </a:p>
          <a:p>
            <a:pPr lvl="2"/>
            <a:r>
              <a:rPr lang="nl-NL" altLang="nl-NL" smtClean="0"/>
              <a:t>Third level</a:t>
            </a:r>
          </a:p>
          <a:p>
            <a:pPr lvl="3"/>
            <a:r>
              <a:rPr lang="nl-NL" altLang="nl-NL" smtClean="0"/>
              <a:t>Fourth level</a:t>
            </a:r>
          </a:p>
          <a:p>
            <a:pPr lvl="4"/>
            <a:r>
              <a:rPr lang="nl-NL" altLang="nl-NL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C7B413-B727-4F43-82D4-1448C9544CEA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nl-NL"/>
          </a:p>
        </p:txBody>
      </p:sp>
      <p:pic>
        <p:nvPicPr>
          <p:cNvPr id="1032" name="Picture 7" descr="logo-Q-met-Ta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0"/>
            <a:ext cx="22574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46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j.rijswijk@o2g2.nl" TargetMode="Externa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1255713"/>
          </a:xfrm>
        </p:spPr>
        <p:txBody>
          <a:bodyPr/>
          <a:lstStyle/>
          <a:p>
            <a:pPr algn="ctr" eaLnBrk="1" hangingPunct="1"/>
            <a:r>
              <a:rPr lang="nl-NL" altLang="nl-NL" dirty="0" smtClean="0"/>
              <a:t/>
            </a:r>
            <a:br>
              <a:rPr lang="nl-NL" altLang="nl-NL" dirty="0" smtClean="0"/>
            </a:br>
            <a:r>
              <a:rPr lang="nl-NL" altLang="nl-NL" dirty="0" smtClean="0"/>
              <a:t>Doorstroom Havo 4</a:t>
            </a:r>
            <a:br>
              <a:rPr lang="nl-NL" altLang="nl-NL" dirty="0" smtClean="0"/>
            </a:br>
            <a:endParaRPr lang="nl-NL" altLang="nl-NL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988" y="1556792"/>
            <a:ext cx="8001000" cy="5256584"/>
          </a:xfrm>
        </p:spPr>
        <p:txBody>
          <a:bodyPr/>
          <a:lstStyle/>
          <a:p>
            <a:pPr marL="0" indent="0" algn="ctr" eaLnBrk="1" hangingPunct="1">
              <a:buFontTx/>
              <a:buNone/>
              <a:tabLst>
                <a:tab pos="3233738" algn="l"/>
              </a:tabLst>
            </a:pPr>
            <a:endParaRPr lang="nl-NL" altLang="nl-NL" sz="5400" dirty="0" smtClean="0"/>
          </a:p>
          <a:p>
            <a:pPr marL="0" indent="0" algn="ctr" eaLnBrk="1" hangingPunct="1">
              <a:buFontTx/>
              <a:buNone/>
              <a:tabLst>
                <a:tab pos="3233738" algn="l"/>
              </a:tabLst>
            </a:pPr>
            <a:r>
              <a:rPr lang="nl-NL" altLang="nl-NL" sz="5400" dirty="0" smtClean="0"/>
              <a:t>Voorlichting</a:t>
            </a:r>
            <a:r>
              <a:rPr lang="nl-NL" altLang="nl-NL" sz="5400" dirty="0" smtClean="0"/>
              <a:t/>
            </a:r>
            <a:br>
              <a:rPr lang="nl-NL" altLang="nl-NL" sz="5400" dirty="0" smtClean="0"/>
            </a:br>
            <a:r>
              <a:rPr lang="nl-NL" altLang="nl-NL" sz="4800" dirty="0" smtClean="0"/>
              <a:t>11 december 2019</a:t>
            </a:r>
            <a:endParaRPr lang="nl-NL" altLang="nl-NL" sz="4800" dirty="0"/>
          </a:p>
          <a:p>
            <a:pPr marL="0" indent="0" algn="ctr" eaLnBrk="1" hangingPunct="1">
              <a:buFontTx/>
              <a:buNone/>
              <a:tabLst>
                <a:tab pos="3233738" algn="l"/>
              </a:tabLst>
            </a:pPr>
            <a:r>
              <a:rPr lang="nl-NL" altLang="nl-NL" sz="5400" dirty="0" smtClean="0"/>
              <a:t>Jeanette Rijswijk </a:t>
            </a:r>
          </a:p>
          <a:p>
            <a:pPr marL="0" indent="0" algn="ctr" eaLnBrk="1" hangingPunct="1">
              <a:buFontTx/>
              <a:buNone/>
              <a:tabLst>
                <a:tab pos="3233738" algn="l"/>
              </a:tabLst>
            </a:pPr>
            <a:r>
              <a:rPr lang="nl-NL" altLang="nl-NL" sz="5400" dirty="0" smtClean="0"/>
              <a:t>decaan MLG</a:t>
            </a:r>
            <a:endParaRPr lang="nl-NL" altLang="nl-NL" sz="5400" dirty="0" smtClean="0"/>
          </a:p>
          <a:p>
            <a:pPr marL="0" indent="0" algn="ctr" eaLnBrk="1" hangingPunct="1">
              <a:buFontTx/>
              <a:buNone/>
              <a:tabLst>
                <a:tab pos="3233738" algn="l"/>
              </a:tabLst>
            </a:pPr>
            <a:endParaRPr lang="nl-NL" altLang="nl-NL" sz="5400" dirty="0"/>
          </a:p>
          <a:p>
            <a:pPr marL="0" indent="0" algn="ctr" eaLnBrk="1" hangingPunct="1">
              <a:buFontTx/>
              <a:buNone/>
              <a:tabLst>
                <a:tab pos="3233738" algn="l"/>
              </a:tabLst>
            </a:pPr>
            <a:endParaRPr lang="nl-NL" altLang="nl-NL" sz="1200" dirty="0" smtClean="0"/>
          </a:p>
          <a:p>
            <a:pPr marL="0" indent="0" algn="ctr" eaLnBrk="1" hangingPunct="1">
              <a:buFontTx/>
              <a:buNone/>
              <a:tabLst>
                <a:tab pos="3233738" algn="l"/>
              </a:tabLst>
            </a:pPr>
            <a:endParaRPr lang="nl-NL" altLang="nl-NL" sz="1200" dirty="0" smtClean="0"/>
          </a:p>
        </p:txBody>
      </p:sp>
      <p:sp>
        <p:nvSpPr>
          <p:cNvPr id="24580" name="AutoShape 2" descr="cid:5796f582-4651-47c6-a8f8-a2e884678a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nl-NL" altLang="nl-NL" sz="1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60338"/>
            <a:ext cx="10191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586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nl-NL" dirty="0">
                <a:solidFill>
                  <a:srgbClr val="073E87"/>
                </a:solidFill>
              </a:rPr>
              <a:t>Economie en maatschappij</a:t>
            </a:r>
            <a:endParaRPr lang="nl-NL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014"/>
            <a:ext cx="10175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Tijdelijke aanduiding voor inhoud 5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699792" y="2193971"/>
            <a:ext cx="4248472" cy="3534443"/>
          </a:xfrm>
          <a:prstGeom prst="rect">
            <a:avLst/>
          </a:prstGeom>
        </p:spPr>
      </p:pic>
      <p:sp>
        <p:nvSpPr>
          <p:cNvPr id="5" name="Vermenigvuldigen 4"/>
          <p:cNvSpPr/>
          <p:nvPr/>
        </p:nvSpPr>
        <p:spPr>
          <a:xfrm>
            <a:off x="6341486" y="5013176"/>
            <a:ext cx="576064" cy="64323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Pijl-links 5"/>
          <p:cNvSpPr/>
          <p:nvPr/>
        </p:nvSpPr>
        <p:spPr>
          <a:xfrm>
            <a:off x="7380312" y="52292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-links 7"/>
          <p:cNvSpPr/>
          <p:nvPr/>
        </p:nvSpPr>
        <p:spPr>
          <a:xfrm>
            <a:off x="7380312" y="29249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381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nl-NL" dirty="0">
                <a:solidFill>
                  <a:srgbClr val="073E87"/>
                </a:solidFill>
              </a:rPr>
              <a:t>Natuur en gezondheid</a:t>
            </a:r>
            <a:endParaRPr lang="nl-NL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" y="692697"/>
            <a:ext cx="1313226" cy="50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Interesses: Planten &amp; dieren, Werking van het lichaam, </a:t>
            </a:r>
            <a:r>
              <a:rPr lang="nl-NL" dirty="0"/>
              <a:t>G</a:t>
            </a:r>
            <a:r>
              <a:rPr lang="nl-NL" dirty="0" smtClean="0"/>
              <a:t>ezondheid, Laboratorium, Onderzoeken</a:t>
            </a:r>
          </a:p>
          <a:p>
            <a:endParaRPr lang="nl-NL" dirty="0"/>
          </a:p>
          <a:p>
            <a:r>
              <a:rPr lang="nl-NL" dirty="0" smtClean="0"/>
              <a:t>Kwaliteiten: Betrouwbaar, Doener, Zorgvuldig, Inleven in anderen</a:t>
            </a:r>
          </a:p>
          <a:p>
            <a:endParaRPr lang="nl-NL" dirty="0"/>
          </a:p>
          <a:p>
            <a:r>
              <a:rPr lang="nl-NL" dirty="0" smtClean="0"/>
              <a:t>Later: Milieukundige, Fysiotherapie, Verpleegkunde, Voedingsmiddelen technoloog, </a:t>
            </a:r>
            <a:r>
              <a:rPr lang="nl-NL" dirty="0" smtClean="0"/>
              <a:t>Dierenarts</a:t>
            </a:r>
            <a:r>
              <a:rPr lang="nl-NL" dirty="0" smtClean="0"/>
              <a:t>, Mondzorg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492356"/>
            <a:ext cx="1899295" cy="126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1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nl-NL" dirty="0">
                <a:solidFill>
                  <a:srgbClr val="073E87"/>
                </a:solidFill>
              </a:rPr>
              <a:t>Natuur en gezondheid</a:t>
            </a:r>
            <a:endParaRPr lang="nl-NL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5213"/>
            <a:ext cx="10175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Tijdelijke aanduiding voor inhoud 5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699793" y="2358068"/>
            <a:ext cx="3833906" cy="2871132"/>
          </a:xfrm>
          <a:prstGeom prst="rect">
            <a:avLst/>
          </a:prstGeom>
        </p:spPr>
      </p:pic>
      <p:sp>
        <p:nvSpPr>
          <p:cNvPr id="5" name="Pijl-links 4"/>
          <p:cNvSpPr/>
          <p:nvPr/>
        </p:nvSpPr>
        <p:spPr>
          <a:xfrm>
            <a:off x="7020272" y="306896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Pijl-links 5"/>
          <p:cNvSpPr/>
          <p:nvPr/>
        </p:nvSpPr>
        <p:spPr>
          <a:xfrm>
            <a:off x="7020272" y="371703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58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altLang="nl-NL" dirty="0">
                <a:solidFill>
                  <a:srgbClr val="073E87"/>
                </a:solidFill>
              </a:rPr>
              <a:t>Natuur en </a:t>
            </a:r>
            <a:r>
              <a:rPr lang="nl-NL" altLang="nl-NL" dirty="0" smtClean="0">
                <a:solidFill>
                  <a:srgbClr val="073E87"/>
                </a:solidFill>
              </a:rPr>
              <a:t>techniek</a:t>
            </a:r>
            <a:endParaRPr lang="nl-NL" dirty="0" smtClean="0">
              <a:solidFill>
                <a:srgbClr val="0070C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7178"/>
            <a:ext cx="1372474" cy="52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Interesses; Robotica, Chemie, 3D Ontwerp, Programmeren, Elektronica, Ontwerpen</a:t>
            </a:r>
          </a:p>
          <a:p>
            <a:endParaRPr lang="nl-NL" dirty="0"/>
          </a:p>
          <a:p>
            <a:r>
              <a:rPr lang="nl-NL" dirty="0" smtClean="0"/>
              <a:t>Kwaliteiten: Probleemoplosser, Zorgvuldig, Creatief, Handig</a:t>
            </a:r>
          </a:p>
          <a:p>
            <a:endParaRPr lang="nl-NL" dirty="0"/>
          </a:p>
          <a:p>
            <a:r>
              <a:rPr lang="nl-NL" dirty="0" smtClean="0"/>
              <a:t>Later: Chemisch analist, Ingenieur, IT-specialist, Bouwkundige, Natuurkundige, Kunstmatige Intelligentie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514518"/>
            <a:ext cx="2782069" cy="117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altLang="nl-NL" dirty="0">
                <a:solidFill>
                  <a:srgbClr val="073E87"/>
                </a:solidFill>
              </a:rPr>
              <a:t>Natuur en </a:t>
            </a:r>
            <a:r>
              <a:rPr lang="nl-NL" altLang="nl-NL" dirty="0" smtClean="0">
                <a:solidFill>
                  <a:srgbClr val="073E87"/>
                </a:solidFill>
              </a:rPr>
              <a:t>techniek</a:t>
            </a:r>
            <a:endParaRPr lang="nl-NL" dirty="0" smtClean="0">
              <a:solidFill>
                <a:srgbClr val="0070C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0175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Tijdelijke aanduiding voor inhoud 5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696766" y="2132856"/>
            <a:ext cx="3931848" cy="3384376"/>
          </a:xfrm>
          <a:prstGeom prst="rect">
            <a:avLst/>
          </a:prstGeom>
        </p:spPr>
      </p:pic>
      <p:sp>
        <p:nvSpPr>
          <p:cNvPr id="6" name="Pijl-links 5"/>
          <p:cNvSpPr/>
          <p:nvPr/>
        </p:nvSpPr>
        <p:spPr>
          <a:xfrm>
            <a:off x="6833952" y="36256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-links 7"/>
          <p:cNvSpPr/>
          <p:nvPr/>
        </p:nvSpPr>
        <p:spPr>
          <a:xfrm>
            <a:off x="6812810" y="314096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867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1255713"/>
          </a:xfrm>
        </p:spPr>
        <p:txBody>
          <a:bodyPr/>
          <a:lstStyle/>
          <a:p>
            <a:pPr algn="ctr" eaLnBrk="1" hangingPunct="1"/>
            <a:r>
              <a:rPr lang="nl-NL" altLang="nl-NL" dirty="0" smtClean="0"/>
              <a:t>Het bouwpakket van een profiel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988" y="1556792"/>
            <a:ext cx="8001000" cy="50609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rgbClr val="DD8047"/>
              </a:buClr>
            </a:pPr>
            <a:r>
              <a:rPr lang="nl-NL" sz="2700" dirty="0">
                <a:solidFill>
                  <a:prstClr val="black"/>
                </a:solidFill>
                <a:cs typeface="Arial" pitchFamily="34" charset="0"/>
              </a:rPr>
              <a:t>Gemeenschappelijk deel</a:t>
            </a:r>
          </a:p>
          <a:p>
            <a:pPr marL="320040" lvl="0" indent="-320040" eaLnBrk="1" fontAlgn="auto" hangingPunct="1">
              <a:spcAft>
                <a:spcPts val="0"/>
              </a:spcAft>
              <a:buClr>
                <a:srgbClr val="DD8047"/>
              </a:buClr>
              <a:buFont typeface="Wingdings"/>
              <a:buChar char=""/>
            </a:pPr>
            <a:endParaRPr lang="nl-NL" sz="2700" dirty="0">
              <a:solidFill>
                <a:prstClr val="black"/>
              </a:solidFill>
              <a:cs typeface="Arial" pitchFamily="34" charset="0"/>
            </a:endParaRPr>
          </a:p>
          <a:p>
            <a:pPr marL="320040" lvl="0" indent="-320040" eaLnBrk="1" fontAlgn="auto" hangingPunct="1">
              <a:spcAft>
                <a:spcPts val="0"/>
              </a:spcAft>
              <a:buClr>
                <a:srgbClr val="DD8047"/>
              </a:buClr>
              <a:buFont typeface="Wingdings"/>
              <a:buChar char=""/>
            </a:pPr>
            <a:r>
              <a:rPr lang="nl-NL" sz="2700" dirty="0">
                <a:solidFill>
                  <a:prstClr val="black"/>
                </a:solidFill>
                <a:cs typeface="Arial" pitchFamily="34" charset="0"/>
              </a:rPr>
              <a:t>Profieldeel 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rgbClr val="94B6D2"/>
              </a:buClr>
              <a:buFont typeface="Wingdings 2"/>
              <a:buChar char=""/>
            </a:pPr>
            <a:r>
              <a:rPr lang="nl-NL" sz="2400" dirty="0">
                <a:solidFill>
                  <a:prstClr val="black"/>
                </a:solidFill>
                <a:cs typeface="Arial" pitchFamily="34" charset="0"/>
              </a:rPr>
              <a:t>Cultuur en maatschappij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rgbClr val="94B6D2"/>
              </a:buClr>
              <a:buFont typeface="Wingdings 2"/>
              <a:buChar char=""/>
            </a:pPr>
            <a:r>
              <a:rPr lang="nl-NL" sz="2400" dirty="0">
                <a:solidFill>
                  <a:prstClr val="black"/>
                </a:solidFill>
                <a:cs typeface="Arial" pitchFamily="34" charset="0"/>
              </a:rPr>
              <a:t>Economie en maatschappij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rgbClr val="94B6D2"/>
              </a:buClr>
              <a:buFont typeface="Wingdings 2"/>
              <a:buChar char=""/>
            </a:pPr>
            <a:r>
              <a:rPr lang="nl-NL" sz="2400" dirty="0">
                <a:solidFill>
                  <a:prstClr val="black"/>
                </a:solidFill>
                <a:cs typeface="Arial" pitchFamily="34" charset="0"/>
              </a:rPr>
              <a:t>Natuur en gezondheid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rgbClr val="94B6D2"/>
              </a:buClr>
              <a:buFont typeface="Wingdings 2"/>
              <a:buChar char=""/>
            </a:pPr>
            <a:r>
              <a:rPr lang="nl-NL" sz="2400" dirty="0">
                <a:solidFill>
                  <a:prstClr val="black"/>
                </a:solidFill>
                <a:cs typeface="Arial" pitchFamily="34" charset="0"/>
              </a:rPr>
              <a:t>Natuur en techniek</a:t>
            </a:r>
          </a:p>
          <a:p>
            <a:pPr marL="320040" lvl="0" indent="-320040" eaLnBrk="1" fontAlgn="auto" hangingPunct="1">
              <a:spcAft>
                <a:spcPts val="0"/>
              </a:spcAft>
              <a:buClr>
                <a:srgbClr val="DD8047"/>
              </a:buClr>
              <a:buFont typeface="Wingdings"/>
              <a:buChar char=""/>
            </a:pPr>
            <a:endParaRPr lang="pt-BR" sz="2700" dirty="0">
              <a:solidFill>
                <a:prstClr val="black"/>
              </a:solidFill>
              <a:cs typeface="Arial" pitchFamily="34" charset="0"/>
            </a:endParaRPr>
          </a:p>
          <a:p>
            <a:pPr marL="320040" lvl="0" indent="-320040" eaLnBrk="1" fontAlgn="auto" hangingPunct="1">
              <a:spcAft>
                <a:spcPts val="0"/>
              </a:spcAft>
              <a:buClr>
                <a:srgbClr val="DD8047"/>
              </a:buClr>
              <a:buFont typeface="Wingdings"/>
              <a:buChar char=""/>
            </a:pPr>
            <a:r>
              <a:rPr lang="pt-BR" sz="2700" b="1" dirty="0" smtClean="0">
                <a:solidFill>
                  <a:prstClr val="black"/>
                </a:solidFill>
                <a:cs typeface="Arial" pitchFamily="34" charset="0"/>
              </a:rPr>
              <a:t>Verplicht vrij </a:t>
            </a:r>
            <a:r>
              <a:rPr lang="pt-BR" sz="2700" b="1" dirty="0">
                <a:solidFill>
                  <a:prstClr val="black"/>
                </a:solidFill>
                <a:cs typeface="Arial" pitchFamily="34" charset="0"/>
              </a:rPr>
              <a:t>deel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rgbClr val="94B6D2"/>
              </a:buClr>
              <a:buFont typeface="Wingdings 2"/>
              <a:buChar char=""/>
            </a:pPr>
            <a:r>
              <a:rPr lang="pt-BR" sz="2400" b="1" dirty="0">
                <a:solidFill>
                  <a:prstClr val="black"/>
                </a:solidFill>
                <a:cs typeface="Arial" pitchFamily="34" charset="0"/>
              </a:rPr>
              <a:t>een extra vak</a:t>
            </a:r>
            <a:endParaRPr lang="nl-NL" sz="2400" b="1" dirty="0">
              <a:solidFill>
                <a:prstClr val="black"/>
              </a:solidFill>
            </a:endParaRPr>
          </a:p>
          <a:p>
            <a:pPr marL="0" indent="0" algn="ctr" eaLnBrk="1" hangingPunct="1">
              <a:buFontTx/>
              <a:buNone/>
              <a:tabLst>
                <a:tab pos="3233738" algn="l"/>
              </a:tabLst>
            </a:pPr>
            <a:endParaRPr lang="nl-NL" altLang="nl-NL" sz="3600" dirty="0" smtClean="0"/>
          </a:p>
        </p:txBody>
      </p:sp>
      <p:sp>
        <p:nvSpPr>
          <p:cNvPr id="24580" name="AutoShape 2" descr="cid:5796f582-4651-47c6-a8f8-a2e884678a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nl-NL" altLang="nl-NL" sz="1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60338"/>
            <a:ext cx="10191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40"/>
            <a:ext cx="410845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207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1255713"/>
          </a:xfrm>
        </p:spPr>
        <p:txBody>
          <a:bodyPr/>
          <a:lstStyle/>
          <a:p>
            <a:pPr algn="ctr" eaLnBrk="1" hangingPunct="1"/>
            <a:r>
              <a:rPr lang="nl-NL" altLang="nl-NL" dirty="0" smtClean="0"/>
              <a:t>Verplicht vrij deel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988" y="1556792"/>
            <a:ext cx="8001000" cy="5060950"/>
          </a:xfrm>
        </p:spPr>
        <p:txBody>
          <a:bodyPr/>
          <a:lstStyle/>
          <a:p>
            <a:pPr marL="388620" lvl="0" indent="-34290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DD8047"/>
              </a:buClr>
              <a:buFont typeface="Wingdings"/>
              <a:buChar char=""/>
            </a:pPr>
            <a:r>
              <a:rPr lang="nl-NL" sz="2800" dirty="0" smtClean="0">
                <a:solidFill>
                  <a:prstClr val="black"/>
                </a:solidFill>
                <a:cs typeface="Arial" pitchFamily="34" charset="0"/>
              </a:rPr>
              <a:t>één </a:t>
            </a:r>
            <a:r>
              <a:rPr lang="nl-NL" sz="2800" dirty="0">
                <a:solidFill>
                  <a:prstClr val="black"/>
                </a:solidFill>
                <a:cs typeface="Arial" pitchFamily="34" charset="0"/>
              </a:rPr>
              <a:t>van de andere </a:t>
            </a:r>
            <a:r>
              <a:rPr lang="nl-NL" sz="2800" dirty="0" smtClean="0">
                <a:solidFill>
                  <a:prstClr val="black"/>
                </a:solidFill>
                <a:cs typeface="Arial" pitchFamily="34" charset="0"/>
              </a:rPr>
              <a:t>(profiel)vakken </a:t>
            </a:r>
            <a:r>
              <a:rPr lang="nl-NL" sz="2800" dirty="0">
                <a:solidFill>
                  <a:prstClr val="black"/>
                </a:solidFill>
                <a:cs typeface="Arial" pitchFamily="34" charset="0"/>
              </a:rPr>
              <a:t>van de </a:t>
            </a:r>
            <a:r>
              <a:rPr lang="nl-NL" sz="2800" dirty="0" smtClean="0">
                <a:solidFill>
                  <a:prstClr val="black"/>
                </a:solidFill>
                <a:cs typeface="Arial" pitchFamily="34" charset="0"/>
              </a:rPr>
              <a:t>keuzekaart</a:t>
            </a:r>
          </a:p>
          <a:p>
            <a:pPr marL="388620" lvl="0" indent="-34290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DD8047"/>
              </a:buClr>
              <a:buFont typeface="Wingdings"/>
              <a:buChar char=""/>
            </a:pPr>
            <a:endParaRPr lang="nl-NL" sz="28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388620" lvl="0" indent="-34290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DD8047"/>
              </a:buClr>
              <a:buFont typeface="Wingdings"/>
              <a:buChar char=""/>
            </a:pPr>
            <a:r>
              <a:rPr lang="nl-NL" sz="2800" dirty="0" smtClean="0">
                <a:solidFill>
                  <a:prstClr val="black"/>
                </a:solidFill>
                <a:cs typeface="Arial" pitchFamily="34" charset="0"/>
              </a:rPr>
              <a:t>Let op onmogelijke combinaties op de keuzekaart</a:t>
            </a:r>
          </a:p>
          <a:p>
            <a:pPr marL="45720" lv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DD8047"/>
              </a:buClr>
              <a:buNone/>
            </a:pPr>
            <a:endParaRPr lang="nl-NL" sz="2800" dirty="0" smtClean="0">
              <a:solidFill>
                <a:prstClr val="black"/>
              </a:solidFill>
              <a:cs typeface="Arial" pitchFamily="34" charset="0"/>
            </a:endParaRPr>
          </a:p>
          <a:p>
            <a:pPr marL="388620" lvl="0" indent="-34290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DD8047"/>
              </a:buClr>
              <a:buFont typeface="Wingdings"/>
              <a:buChar char=""/>
            </a:pPr>
            <a:r>
              <a:rPr lang="nl-NL" sz="2800" dirty="0" smtClean="0">
                <a:solidFill>
                  <a:prstClr val="black"/>
                </a:solidFill>
                <a:cs typeface="Arial" pitchFamily="34" charset="0"/>
              </a:rPr>
              <a:t>Ook </a:t>
            </a:r>
            <a:r>
              <a:rPr lang="nl-NL" sz="2800" dirty="0">
                <a:solidFill>
                  <a:prstClr val="black"/>
                </a:solidFill>
                <a:cs typeface="Arial" pitchFamily="34" charset="0"/>
              </a:rPr>
              <a:t>is </a:t>
            </a:r>
            <a:r>
              <a:rPr lang="nl-NL" sz="2800" b="1" dirty="0">
                <a:solidFill>
                  <a:prstClr val="black"/>
                </a:solidFill>
                <a:cs typeface="Arial" pitchFamily="34" charset="0"/>
              </a:rPr>
              <a:t>Bewegen Sport Maatschappij</a:t>
            </a:r>
            <a:r>
              <a:rPr lang="nl-NL" sz="2800" dirty="0">
                <a:solidFill>
                  <a:prstClr val="black"/>
                </a:solidFill>
                <a:cs typeface="Arial" pitchFamily="34" charset="0"/>
              </a:rPr>
              <a:t> is mogelijk (hoort niet bij bepaald profiel)</a:t>
            </a:r>
          </a:p>
          <a:p>
            <a:pPr marL="0" indent="0" algn="ctr" eaLnBrk="1" hangingPunct="1">
              <a:buFontTx/>
              <a:buNone/>
              <a:tabLst>
                <a:tab pos="3233738" algn="l"/>
              </a:tabLst>
            </a:pPr>
            <a:endParaRPr lang="nl-NL" altLang="nl-NL" sz="5400" dirty="0" smtClean="0"/>
          </a:p>
        </p:txBody>
      </p:sp>
      <p:sp>
        <p:nvSpPr>
          <p:cNvPr id="24580" name="AutoShape 2" descr="cid:5796f582-4651-47c6-a8f8-a2e884678a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nl-NL" altLang="nl-NL" sz="1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60338"/>
            <a:ext cx="10191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437112"/>
            <a:ext cx="27336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2800" dirty="0" smtClean="0"/>
              <a:t>  www.studiekeuze123.nl/van-profiel-naar-studie</a:t>
            </a:r>
            <a:endParaRPr lang="nl-NL" sz="2800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50" y="1600200"/>
            <a:ext cx="6972250" cy="449580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60338"/>
            <a:ext cx="10191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406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1255713"/>
          </a:xfrm>
        </p:spPr>
        <p:txBody>
          <a:bodyPr/>
          <a:lstStyle/>
          <a:p>
            <a:pPr algn="ctr" eaLnBrk="1" hangingPunct="1"/>
            <a:r>
              <a:rPr lang="nl-NL" altLang="nl-NL" dirty="0" smtClean="0"/>
              <a:t>Hoe nu kiezen?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687888"/>
          </a:xfrm>
        </p:spPr>
        <p:txBody>
          <a:bodyPr/>
          <a:lstStyle/>
          <a:p>
            <a:pPr eaLnBrk="1" hangingPunct="1">
              <a:tabLst>
                <a:tab pos="3233738" algn="l"/>
              </a:tabLst>
              <a:defRPr/>
            </a:pPr>
            <a:r>
              <a:rPr lang="nl-NL" altLang="nl-NL" sz="2800" dirty="0" smtClean="0"/>
              <a:t>Rekening houden met de eisen van </a:t>
            </a:r>
            <a:r>
              <a:rPr lang="nl-NL" altLang="nl-NL" sz="2800" dirty="0" smtClean="0"/>
              <a:t>vervolgopleiding</a:t>
            </a:r>
            <a:endParaRPr lang="nl-NL" altLang="nl-NL" sz="2800" dirty="0"/>
          </a:p>
          <a:p>
            <a:pPr eaLnBrk="1" hangingPunct="1">
              <a:tabLst>
                <a:tab pos="3233738" algn="l"/>
              </a:tabLst>
              <a:defRPr/>
            </a:pPr>
            <a:r>
              <a:rPr lang="nl-NL" altLang="nl-NL" sz="2800" dirty="0" smtClean="0"/>
              <a:t>Kies vakken waarmee je ook je diploma kunt halen, vakken die je leuk </a:t>
            </a:r>
            <a:r>
              <a:rPr lang="nl-NL" altLang="nl-NL" sz="2800" dirty="0" smtClean="0"/>
              <a:t>vindt</a:t>
            </a:r>
            <a:endParaRPr lang="nl-NL" altLang="nl-NL" sz="2800" dirty="0" smtClean="0"/>
          </a:p>
          <a:p>
            <a:pPr eaLnBrk="1" hangingPunct="1">
              <a:tabLst>
                <a:tab pos="3233738" algn="l"/>
              </a:tabLst>
              <a:defRPr/>
            </a:pPr>
            <a:r>
              <a:rPr lang="nl-NL" altLang="nl-NL" sz="2800" dirty="0" smtClean="0"/>
              <a:t>Kies breed wanneer je het nog niet precies </a:t>
            </a:r>
            <a:r>
              <a:rPr lang="nl-NL" altLang="nl-NL" sz="2800" dirty="0" smtClean="0"/>
              <a:t>weet</a:t>
            </a:r>
            <a:endParaRPr lang="nl-NL" altLang="nl-NL" sz="2800" dirty="0" smtClean="0"/>
          </a:p>
          <a:p>
            <a:pPr eaLnBrk="1" hangingPunct="1">
              <a:tabLst>
                <a:tab pos="3233738" algn="l"/>
              </a:tabLst>
              <a:defRPr/>
            </a:pPr>
            <a:r>
              <a:rPr lang="nl-NL" altLang="nl-NL" sz="2800" dirty="0" smtClean="0"/>
              <a:t>Kom naar de profielvakken carrousel 6 februari op de Helper </a:t>
            </a:r>
            <a:r>
              <a:rPr lang="nl-NL" altLang="nl-NL" sz="2800" dirty="0" smtClean="0"/>
              <a:t>Brink</a:t>
            </a:r>
          </a:p>
          <a:p>
            <a:pPr eaLnBrk="1" hangingPunct="1">
              <a:tabLst>
                <a:tab pos="3233738" algn="l"/>
              </a:tabLst>
              <a:defRPr/>
            </a:pPr>
            <a:r>
              <a:rPr lang="nl-NL" altLang="nl-NL" sz="2800" dirty="0" smtClean="0"/>
              <a:t>Wil je na de Havo nog Vwo doen kies dan sowieso Duits en Wiskunde</a:t>
            </a:r>
            <a:endParaRPr lang="nl-NL" altLang="nl-NL" sz="2800" dirty="0" smtClean="0"/>
          </a:p>
          <a:p>
            <a:pPr marL="0" indent="0" eaLnBrk="1" hangingPunct="1">
              <a:buFontTx/>
              <a:buNone/>
              <a:tabLst>
                <a:tab pos="3233738" algn="l"/>
              </a:tabLst>
              <a:defRPr/>
            </a:pPr>
            <a:r>
              <a:rPr lang="nl-NL" altLang="nl-NL" sz="2800" dirty="0" smtClean="0"/>
              <a:t>	</a:t>
            </a:r>
          </a:p>
        </p:txBody>
      </p:sp>
      <p:sp>
        <p:nvSpPr>
          <p:cNvPr id="32772" name="AutoShape 2" descr="cid:5796f582-4651-47c6-a8f8-a2e884678a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nl-NL" altLang="nl-NL" sz="1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60338"/>
            <a:ext cx="10191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256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1255713"/>
          </a:xfrm>
        </p:spPr>
        <p:txBody>
          <a:bodyPr/>
          <a:lstStyle/>
          <a:p>
            <a:pPr algn="ctr" eaLnBrk="1" hangingPunct="1"/>
            <a:r>
              <a:rPr lang="nl-NL" altLang="nl-NL" dirty="0" smtClean="0"/>
              <a:t>Keuzeproces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8" y="1557338"/>
            <a:ext cx="9066212" cy="5111750"/>
          </a:xfrm>
        </p:spPr>
        <p:txBody>
          <a:bodyPr/>
          <a:lstStyle/>
          <a:p>
            <a:pPr eaLnBrk="1" hangingPunct="1">
              <a:tabLst>
                <a:tab pos="3233738" algn="l"/>
              </a:tabLst>
              <a:defRPr/>
            </a:pPr>
            <a:r>
              <a:rPr lang="nl-NL" altLang="nl-NL" sz="2800" dirty="0" smtClean="0"/>
              <a:t>Informatieavond doorstroom Havo 4 (11 december)</a:t>
            </a:r>
          </a:p>
          <a:p>
            <a:pPr eaLnBrk="1" hangingPunct="1">
              <a:tabLst>
                <a:tab pos="3233738" algn="l"/>
              </a:tabLst>
              <a:defRPr/>
            </a:pPr>
            <a:endParaRPr lang="nl-NL" altLang="nl-NL" sz="1400" dirty="0" smtClean="0"/>
          </a:p>
          <a:p>
            <a:pPr eaLnBrk="1" hangingPunct="1">
              <a:tabLst>
                <a:tab pos="3233738" algn="l"/>
              </a:tabLst>
              <a:defRPr/>
            </a:pPr>
            <a:r>
              <a:rPr lang="nl-NL" altLang="nl-NL" sz="2800" dirty="0" smtClean="0"/>
              <a:t>Uiterlijk 16 januari formulier doorstroom </a:t>
            </a:r>
            <a:r>
              <a:rPr lang="nl-NL" altLang="nl-NL" sz="2800" dirty="0"/>
              <a:t>inleveren bij </a:t>
            </a:r>
            <a:br>
              <a:rPr lang="nl-NL" altLang="nl-NL" sz="2800" dirty="0"/>
            </a:br>
            <a:r>
              <a:rPr lang="nl-NL" altLang="nl-NL" sz="2800" dirty="0"/>
              <a:t>mevr. A. </a:t>
            </a:r>
            <a:r>
              <a:rPr lang="nl-NL" altLang="nl-NL" sz="2800" dirty="0" err="1"/>
              <a:t>Buijsman</a:t>
            </a:r>
            <a:r>
              <a:rPr lang="nl-NL" altLang="nl-NL" sz="2800" dirty="0"/>
              <a:t>, </a:t>
            </a:r>
            <a:r>
              <a:rPr lang="nl-NL" altLang="nl-NL" sz="2800" dirty="0" smtClean="0"/>
              <a:t>decaan </a:t>
            </a:r>
            <a:r>
              <a:rPr lang="nl-NL" altLang="nl-NL" sz="2800" dirty="0"/>
              <a:t>tl</a:t>
            </a:r>
          </a:p>
          <a:p>
            <a:pPr eaLnBrk="1" hangingPunct="1">
              <a:tabLst>
                <a:tab pos="3233738" algn="l"/>
              </a:tabLst>
              <a:defRPr/>
            </a:pPr>
            <a:endParaRPr lang="nl-NL" altLang="nl-NL" sz="1400" dirty="0" smtClean="0"/>
          </a:p>
          <a:p>
            <a:pPr eaLnBrk="1" hangingPunct="1">
              <a:tabLst>
                <a:tab pos="3233738" algn="l"/>
              </a:tabLst>
              <a:defRPr/>
            </a:pPr>
            <a:r>
              <a:rPr lang="nl-NL" altLang="nl-NL" sz="2800" dirty="0" smtClean="0"/>
              <a:t>Profielkeuze vakkencarrousel 6 februari 2020 HB</a:t>
            </a:r>
          </a:p>
          <a:p>
            <a:pPr eaLnBrk="1" hangingPunct="1">
              <a:tabLst>
                <a:tab pos="3233738" algn="l"/>
              </a:tabLst>
              <a:defRPr/>
            </a:pPr>
            <a:endParaRPr lang="nl-NL" altLang="nl-NL" sz="1400" dirty="0"/>
          </a:p>
          <a:p>
            <a:pPr eaLnBrk="1" hangingPunct="1">
              <a:tabLst>
                <a:tab pos="3233738" algn="l"/>
              </a:tabLst>
              <a:defRPr/>
            </a:pPr>
            <a:r>
              <a:rPr lang="nl-NL" altLang="nl-NL" sz="2800" dirty="0" smtClean="0"/>
              <a:t>Bespreken keuzekaart met decanen medio februari</a:t>
            </a:r>
            <a:r>
              <a:rPr lang="nl-NL" altLang="nl-NL" sz="2800" dirty="0" smtClean="0"/>
              <a:t> </a:t>
            </a:r>
          </a:p>
          <a:p>
            <a:pPr eaLnBrk="1" hangingPunct="1">
              <a:tabLst>
                <a:tab pos="3233738" algn="l"/>
              </a:tabLst>
              <a:defRPr/>
            </a:pPr>
            <a:r>
              <a:rPr lang="nl-NL" altLang="nl-NL" sz="2800" dirty="0" smtClean="0"/>
              <a:t>Deadline </a:t>
            </a:r>
            <a:r>
              <a:rPr lang="nl-NL" altLang="nl-NL" sz="2800" dirty="0" smtClean="0"/>
              <a:t>inleveren </a:t>
            </a:r>
            <a:r>
              <a:rPr lang="nl-NL" altLang="nl-NL" sz="2800" dirty="0" smtClean="0"/>
              <a:t>profielkeuzekaart </a:t>
            </a:r>
            <a:r>
              <a:rPr lang="nl-NL" altLang="nl-NL" sz="2800" dirty="0"/>
              <a:t>4</a:t>
            </a:r>
            <a:r>
              <a:rPr lang="nl-NL" altLang="nl-NL" sz="2800" dirty="0" smtClean="0"/>
              <a:t> maart </a:t>
            </a:r>
            <a:r>
              <a:rPr lang="nl-NL" altLang="nl-NL" sz="2800" dirty="0" smtClean="0"/>
              <a:t>bij </a:t>
            </a:r>
            <a:br>
              <a:rPr lang="nl-NL" altLang="nl-NL" sz="2800" dirty="0" smtClean="0"/>
            </a:br>
            <a:r>
              <a:rPr lang="nl-NL" altLang="nl-NL" sz="2800" dirty="0" smtClean="0"/>
              <a:t>mevr. </a:t>
            </a:r>
            <a:r>
              <a:rPr lang="nl-NL" altLang="nl-NL" sz="2800" dirty="0" smtClean="0"/>
              <a:t>Atie </a:t>
            </a:r>
            <a:r>
              <a:rPr lang="nl-NL" altLang="nl-NL" sz="2800" dirty="0" smtClean="0"/>
              <a:t>Buijsman, decaan </a:t>
            </a:r>
            <a:r>
              <a:rPr lang="nl-NL" altLang="nl-NL" sz="2800" dirty="0" smtClean="0"/>
              <a:t>TL</a:t>
            </a:r>
            <a:endParaRPr lang="nl-NL" altLang="nl-NL" sz="2800" dirty="0" smtClean="0"/>
          </a:p>
          <a:p>
            <a:pPr eaLnBrk="1" hangingPunct="1">
              <a:tabLst>
                <a:tab pos="3233738" algn="l"/>
              </a:tabLst>
              <a:defRPr/>
            </a:pPr>
            <a:endParaRPr lang="nl-NL" altLang="nl-NL" sz="2800" dirty="0" smtClean="0"/>
          </a:p>
          <a:p>
            <a:pPr eaLnBrk="1" hangingPunct="1">
              <a:tabLst>
                <a:tab pos="3233738" algn="l"/>
              </a:tabLst>
              <a:defRPr/>
            </a:pPr>
            <a:endParaRPr lang="nl-NL" altLang="nl-NL" sz="2800" dirty="0" smtClean="0"/>
          </a:p>
          <a:p>
            <a:pPr eaLnBrk="1" hangingPunct="1">
              <a:tabLst>
                <a:tab pos="3233738" algn="l"/>
              </a:tabLst>
              <a:defRPr/>
            </a:pPr>
            <a:endParaRPr lang="nl-NL" altLang="nl-NL" sz="2800" dirty="0" smtClean="0"/>
          </a:p>
          <a:p>
            <a:pPr eaLnBrk="1" hangingPunct="1">
              <a:tabLst>
                <a:tab pos="3233738" algn="l"/>
              </a:tabLst>
              <a:defRPr/>
            </a:pPr>
            <a:endParaRPr lang="nl-NL" altLang="nl-NL" sz="2800" dirty="0" smtClean="0"/>
          </a:p>
          <a:p>
            <a:pPr marL="0" indent="0" eaLnBrk="1" hangingPunct="1">
              <a:buFontTx/>
              <a:buNone/>
              <a:tabLst>
                <a:tab pos="3233738" algn="l"/>
              </a:tabLst>
              <a:defRPr/>
            </a:pPr>
            <a:endParaRPr lang="nl-NL" altLang="nl-NL" sz="2800" dirty="0" smtClean="0"/>
          </a:p>
          <a:p>
            <a:pPr marL="0" indent="0" eaLnBrk="1" hangingPunct="1">
              <a:buFontTx/>
              <a:buNone/>
              <a:tabLst>
                <a:tab pos="3233738" algn="l"/>
              </a:tabLst>
              <a:defRPr/>
            </a:pPr>
            <a:endParaRPr lang="nl-NL" altLang="nl-NL" sz="2800" dirty="0" smtClean="0"/>
          </a:p>
          <a:p>
            <a:pPr marL="0" indent="0" eaLnBrk="1" hangingPunct="1">
              <a:buFontTx/>
              <a:buNone/>
              <a:tabLst>
                <a:tab pos="3233738" algn="l"/>
              </a:tabLst>
              <a:defRPr/>
            </a:pPr>
            <a:r>
              <a:rPr lang="nl-NL" altLang="nl-NL" sz="2800" dirty="0" smtClean="0"/>
              <a:t>	</a:t>
            </a:r>
          </a:p>
        </p:txBody>
      </p:sp>
      <p:sp>
        <p:nvSpPr>
          <p:cNvPr id="25604" name="AutoShape 2" descr="cid:5796f582-4651-47c6-a8f8-a2e884678a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nl-NL" altLang="nl-NL" sz="1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60338"/>
            <a:ext cx="10191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88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1255713"/>
          </a:xfrm>
        </p:spPr>
        <p:txBody>
          <a:bodyPr/>
          <a:lstStyle/>
          <a:p>
            <a:pPr algn="ctr" eaLnBrk="1" hangingPunct="1"/>
            <a:r>
              <a:rPr lang="nl-NL" altLang="nl-NL" dirty="0" smtClean="0"/>
              <a:t>Montessori Lyceum Groningen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5856" y="1916832"/>
            <a:ext cx="5413140" cy="4628902"/>
          </a:xfrm>
        </p:spPr>
        <p:txBody>
          <a:bodyPr/>
          <a:lstStyle/>
          <a:p>
            <a:pPr marL="0" indent="0" algn="ctr" eaLnBrk="1" hangingPunct="1">
              <a:buFontTx/>
              <a:buNone/>
              <a:tabLst>
                <a:tab pos="3233738" algn="l"/>
              </a:tabLst>
            </a:pPr>
            <a:r>
              <a:rPr lang="nl-NL" altLang="nl-NL" sz="2800" dirty="0" smtClean="0"/>
              <a:t>Open dagen:</a:t>
            </a:r>
          </a:p>
          <a:p>
            <a:pPr marL="0" indent="0" algn="ctr" eaLnBrk="1" hangingPunct="1">
              <a:buFontTx/>
              <a:buNone/>
              <a:tabLst>
                <a:tab pos="3233738" algn="l"/>
              </a:tabLst>
            </a:pPr>
            <a:endParaRPr lang="nl-NL" altLang="nl-NL" sz="2800" dirty="0" smtClean="0"/>
          </a:p>
          <a:p>
            <a:pPr marL="0" indent="0" algn="ctr">
              <a:buNone/>
            </a:pPr>
            <a:r>
              <a:rPr lang="nl-NL" dirty="0" smtClean="0"/>
              <a:t>Donderdag 30 januari: </a:t>
            </a:r>
          </a:p>
          <a:p>
            <a:pPr marL="0" indent="0" algn="ctr">
              <a:buNone/>
            </a:pPr>
            <a:r>
              <a:rPr lang="nl-NL" dirty="0" smtClean="0"/>
              <a:t>18.30 </a:t>
            </a:r>
            <a:r>
              <a:rPr lang="nl-NL" dirty="0"/>
              <a:t>- 21:00</a:t>
            </a:r>
          </a:p>
          <a:p>
            <a:pPr marL="0" indent="0" algn="ctr">
              <a:buNone/>
            </a:pPr>
            <a:r>
              <a:rPr lang="nl-NL" dirty="0" smtClean="0"/>
              <a:t>Zaterdag 1</a:t>
            </a:r>
            <a:r>
              <a:rPr lang="nl-NL" dirty="0"/>
              <a:t> </a:t>
            </a:r>
            <a:r>
              <a:rPr lang="nl-NL" dirty="0" smtClean="0"/>
              <a:t>februari:</a:t>
            </a:r>
          </a:p>
          <a:p>
            <a:pPr marL="0" indent="0" algn="ctr">
              <a:buNone/>
            </a:pPr>
            <a:r>
              <a:rPr lang="nl-NL" dirty="0" smtClean="0"/>
              <a:t>10.00 </a:t>
            </a:r>
            <a:r>
              <a:rPr lang="nl-NL" dirty="0"/>
              <a:t>- 13.00</a:t>
            </a:r>
          </a:p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r>
              <a:rPr lang="nl-NL" dirty="0" err="1" smtClean="0"/>
              <a:t>Helperbrink</a:t>
            </a:r>
            <a:r>
              <a:rPr lang="nl-NL" dirty="0" smtClean="0"/>
              <a:t> </a:t>
            </a:r>
            <a:r>
              <a:rPr lang="nl-NL" dirty="0"/>
              <a:t>30 Groningen</a:t>
            </a:r>
          </a:p>
          <a:p>
            <a:pPr marL="0" indent="0" eaLnBrk="1" hangingPunct="1">
              <a:buFontTx/>
              <a:buNone/>
              <a:tabLst>
                <a:tab pos="3233738" algn="l"/>
              </a:tabLst>
            </a:pPr>
            <a:endParaRPr lang="nl-NL" altLang="nl-NL" sz="1800" dirty="0" smtClean="0"/>
          </a:p>
        </p:txBody>
      </p:sp>
      <p:sp>
        <p:nvSpPr>
          <p:cNvPr id="24580" name="AutoShape 2" descr="cid:5796f582-4651-47c6-a8f8-a2e884678a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nl-NL" altLang="nl-NL" sz="1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60338"/>
            <a:ext cx="10191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03" y="1772816"/>
            <a:ext cx="2780572" cy="440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38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1255713"/>
          </a:xfrm>
        </p:spPr>
        <p:txBody>
          <a:bodyPr/>
          <a:lstStyle/>
          <a:p>
            <a:pPr algn="ctr" eaLnBrk="1" hangingPunct="1"/>
            <a:r>
              <a:rPr lang="nl-NL" altLang="nl-NL" dirty="0" smtClean="0"/>
              <a:t>Uitslag!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8" y="1557338"/>
            <a:ext cx="9066212" cy="5111750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q"/>
              <a:tabLst>
                <a:tab pos="3233738" algn="l"/>
              </a:tabLst>
              <a:defRPr/>
            </a:pPr>
            <a:r>
              <a:rPr lang="nl-NL" altLang="nl-NL" sz="2800" dirty="0"/>
              <a:t>U</a:t>
            </a:r>
            <a:r>
              <a:rPr lang="nl-NL" altLang="nl-NL" sz="2800" dirty="0" smtClean="0"/>
              <a:t>itslag </a:t>
            </a:r>
            <a:r>
              <a:rPr lang="nl-NL" altLang="nl-NL" sz="2800" dirty="0"/>
              <a:t>Eerste </a:t>
            </a:r>
            <a:r>
              <a:rPr lang="nl-NL" altLang="nl-NL" sz="2800" dirty="0" smtClean="0"/>
              <a:t>Tijdvak: woensdag 10 </a:t>
            </a:r>
            <a:r>
              <a:rPr lang="nl-NL" altLang="nl-NL" sz="2800" dirty="0"/>
              <a:t>juni </a:t>
            </a:r>
            <a:r>
              <a:rPr lang="nl-NL" altLang="nl-NL" sz="2800" dirty="0" smtClean="0"/>
              <a:t>2020</a:t>
            </a:r>
            <a:br>
              <a:rPr lang="nl-NL" altLang="nl-NL" sz="2800" dirty="0" smtClean="0"/>
            </a:br>
            <a:endParaRPr lang="nl-NL" altLang="nl-NL" sz="2800" dirty="0" smtClean="0"/>
          </a:p>
          <a:p>
            <a:pPr lvl="1" eaLnBrk="1" hangingPunct="1">
              <a:buFont typeface="Wingdings" panose="05000000000000000000" pitchFamily="2" charset="2"/>
              <a:buChar char="q"/>
              <a:tabLst>
                <a:tab pos="3233738" algn="l"/>
              </a:tabLst>
              <a:defRPr/>
            </a:pPr>
            <a:r>
              <a:rPr lang="nl-NL" altLang="nl-NL" sz="2800" dirty="0" smtClean="0"/>
              <a:t>Is de 6,8 gemiddeld gehaald op de 6 vakken</a:t>
            </a:r>
          </a:p>
          <a:p>
            <a:pPr lvl="1" eaLnBrk="1" hangingPunct="1">
              <a:buFont typeface="Wingdings" panose="05000000000000000000" pitchFamily="2" charset="2"/>
              <a:buChar char="q"/>
              <a:tabLst>
                <a:tab pos="3233738" algn="l"/>
              </a:tabLst>
              <a:defRPr/>
            </a:pPr>
            <a:endParaRPr lang="nl-NL" altLang="nl-NL" sz="2800" dirty="0" smtClean="0"/>
          </a:p>
          <a:p>
            <a:pPr lvl="1" eaLnBrk="1" hangingPunct="1">
              <a:buFont typeface="Wingdings" panose="05000000000000000000" pitchFamily="2" charset="2"/>
              <a:buChar char="q"/>
              <a:tabLst>
                <a:tab pos="3233738" algn="l"/>
              </a:tabLst>
              <a:defRPr/>
            </a:pPr>
            <a:r>
              <a:rPr lang="nl-NL" altLang="nl-NL" sz="2800" dirty="0" smtClean="0"/>
              <a:t>Of geslaagd met 7 vakken</a:t>
            </a:r>
          </a:p>
          <a:p>
            <a:pPr lvl="1" eaLnBrk="1" hangingPunct="1">
              <a:buFont typeface="Wingdings" panose="05000000000000000000" pitchFamily="2" charset="2"/>
              <a:buChar char="q"/>
              <a:tabLst>
                <a:tab pos="3233738" algn="l"/>
              </a:tabLst>
              <a:defRPr/>
            </a:pPr>
            <a:endParaRPr lang="nl-NL" altLang="nl-NL" sz="2800" dirty="0" smtClean="0"/>
          </a:p>
          <a:p>
            <a:pPr lvl="1" eaLnBrk="1" hangingPunct="1">
              <a:buFont typeface="Wingdings" panose="05000000000000000000" pitchFamily="2" charset="2"/>
              <a:buChar char="q"/>
              <a:tabLst>
                <a:tab pos="3233738" algn="l"/>
              </a:tabLst>
              <a:defRPr/>
            </a:pPr>
            <a:r>
              <a:rPr lang="nl-NL" altLang="nl-NL" sz="2800" b="1" dirty="0" smtClean="0"/>
              <a:t>Belangrijk: ook opgeven voor een </a:t>
            </a:r>
            <a:r>
              <a:rPr lang="nl-NL" altLang="nl-NL" sz="2800" b="1" dirty="0" err="1" smtClean="0"/>
              <a:t>MBO-opleiding</a:t>
            </a:r>
            <a:r>
              <a:rPr lang="nl-NL" altLang="nl-NL" sz="2800" b="1" dirty="0" smtClean="0"/>
              <a:t> voor 1 april a.s. …</a:t>
            </a:r>
            <a:endParaRPr lang="nl-NL" altLang="nl-NL" sz="2800" b="1" dirty="0"/>
          </a:p>
          <a:p>
            <a:pPr marL="0" indent="0" eaLnBrk="1" hangingPunct="1">
              <a:buFontTx/>
              <a:buNone/>
              <a:tabLst>
                <a:tab pos="3233738" algn="l"/>
              </a:tabLst>
              <a:defRPr/>
            </a:pPr>
            <a:endParaRPr lang="nl-NL" altLang="nl-NL" sz="2800" dirty="0" smtClean="0"/>
          </a:p>
          <a:p>
            <a:pPr marL="0" indent="0" eaLnBrk="1" hangingPunct="1">
              <a:buFontTx/>
              <a:buNone/>
              <a:tabLst>
                <a:tab pos="3233738" algn="l"/>
              </a:tabLst>
              <a:defRPr/>
            </a:pPr>
            <a:endParaRPr lang="nl-NL" altLang="nl-NL" sz="2800" dirty="0" smtClean="0"/>
          </a:p>
          <a:p>
            <a:pPr marL="0" indent="0" eaLnBrk="1" hangingPunct="1">
              <a:buFontTx/>
              <a:buNone/>
              <a:tabLst>
                <a:tab pos="3233738" algn="l"/>
              </a:tabLst>
              <a:defRPr/>
            </a:pPr>
            <a:endParaRPr lang="nl-NL" altLang="nl-NL" sz="2800" dirty="0" smtClean="0"/>
          </a:p>
          <a:p>
            <a:pPr marL="0" indent="0" eaLnBrk="1" hangingPunct="1">
              <a:buFontTx/>
              <a:buNone/>
              <a:tabLst>
                <a:tab pos="3233738" algn="l"/>
              </a:tabLst>
              <a:defRPr/>
            </a:pPr>
            <a:r>
              <a:rPr lang="nl-NL" altLang="nl-NL" sz="2800" dirty="0" smtClean="0"/>
              <a:t>	</a:t>
            </a:r>
          </a:p>
        </p:txBody>
      </p:sp>
      <p:sp>
        <p:nvSpPr>
          <p:cNvPr id="25604" name="AutoShape 2" descr="cid:5796f582-4651-47c6-a8f8-a2e884678a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nl-NL" altLang="nl-NL" sz="1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60338"/>
            <a:ext cx="10191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Afbeeldingsresultaat voor geslaag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924944"/>
            <a:ext cx="1620019" cy="164181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558863"/>
            <a:ext cx="1152873" cy="115287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956" y="5465606"/>
            <a:ext cx="1287586" cy="128758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073" y="5558863"/>
            <a:ext cx="1143570" cy="114357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643" y="5545014"/>
            <a:ext cx="1423734" cy="119709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938" y="6036057"/>
            <a:ext cx="2317780" cy="71713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06" y="5068154"/>
            <a:ext cx="1168524" cy="116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69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1255713"/>
          </a:xfrm>
        </p:spPr>
        <p:txBody>
          <a:bodyPr/>
          <a:lstStyle/>
          <a:p>
            <a:pPr algn="ctr" eaLnBrk="1" hangingPunct="1"/>
            <a:r>
              <a:rPr lang="nl-NL" altLang="nl-NL" dirty="0" smtClean="0"/>
              <a:t>Vragen?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2192933"/>
            <a:ext cx="8001000" cy="3887788"/>
          </a:xfrm>
        </p:spPr>
        <p:txBody>
          <a:bodyPr/>
          <a:lstStyle/>
          <a:p>
            <a:pPr marL="0" indent="0" eaLnBrk="1" hangingPunct="1">
              <a:buFontTx/>
              <a:buNone/>
              <a:tabLst>
                <a:tab pos="3233738" algn="l"/>
              </a:tabLst>
            </a:pPr>
            <a:r>
              <a:rPr lang="nl-NL" altLang="nl-NL" sz="3600" dirty="0" smtClean="0"/>
              <a:t>Decaan </a:t>
            </a:r>
            <a:r>
              <a:rPr lang="nl-NL" altLang="nl-NL" sz="3600" dirty="0" smtClean="0"/>
              <a:t>MLG</a:t>
            </a:r>
          </a:p>
          <a:p>
            <a:pPr marL="0" indent="0" eaLnBrk="1" hangingPunct="1">
              <a:buFontTx/>
              <a:buNone/>
              <a:tabLst>
                <a:tab pos="3233738" algn="l"/>
              </a:tabLst>
            </a:pPr>
            <a:r>
              <a:rPr lang="nl-NL" altLang="nl-NL" sz="3600" dirty="0" smtClean="0">
                <a:hlinkClick r:id="rId2"/>
              </a:rPr>
              <a:t>j.rijswijk@o2g2.nl</a:t>
            </a:r>
            <a:r>
              <a:rPr lang="nl-NL" altLang="nl-NL" sz="3600" dirty="0" smtClean="0"/>
              <a:t> </a:t>
            </a:r>
          </a:p>
          <a:p>
            <a:pPr marL="0" indent="0" eaLnBrk="1" hangingPunct="1">
              <a:buFontTx/>
              <a:buNone/>
              <a:tabLst>
                <a:tab pos="3233738" algn="l"/>
              </a:tabLst>
            </a:pPr>
            <a:r>
              <a:rPr lang="nl-NL" altLang="nl-NL" sz="3600" dirty="0" smtClean="0"/>
              <a:t>	</a:t>
            </a:r>
          </a:p>
        </p:txBody>
      </p:sp>
      <p:sp>
        <p:nvSpPr>
          <p:cNvPr id="34820" name="AutoShape 2" descr="cid:5796f582-4651-47c6-a8f8-a2e884678a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nl-NL" altLang="nl-NL" sz="1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60338"/>
            <a:ext cx="10191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5" descr="http://www.mediawijzer.net/sites/default/files/vraag-578x387.jpg?13122109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964" y="3501008"/>
            <a:ext cx="3526905" cy="214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836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1255713"/>
          </a:xfrm>
        </p:spPr>
        <p:txBody>
          <a:bodyPr/>
          <a:lstStyle/>
          <a:p>
            <a:pPr algn="ctr" eaLnBrk="1" hangingPunct="1"/>
            <a:r>
              <a:rPr lang="nl-NL" altLang="nl-NL" dirty="0" smtClean="0"/>
              <a:t>Overstap tl 4 </a:t>
            </a:r>
            <a:r>
              <a:rPr lang="nl-NL" altLang="nl-NL" dirty="0" smtClean="0">
                <a:sym typeface="Wingdings" panose="05000000000000000000" pitchFamily="2" charset="2"/>
              </a:rPr>
              <a:t> havo 4</a:t>
            </a:r>
            <a:endParaRPr lang="nl-NL" altLang="nl-NL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988" y="1556792"/>
            <a:ext cx="8001000" cy="5060950"/>
          </a:xfrm>
        </p:spPr>
        <p:txBody>
          <a:bodyPr/>
          <a:lstStyle/>
          <a:p>
            <a:pPr eaLnBrk="1" hangingPunct="1">
              <a:tabLst>
                <a:tab pos="3233738" algn="l"/>
              </a:tabLst>
            </a:pPr>
            <a:endParaRPr lang="nl-NL" altLang="nl-NL" sz="2800" dirty="0" smtClean="0"/>
          </a:p>
          <a:p>
            <a:pPr eaLnBrk="1" hangingPunct="1">
              <a:tabLst>
                <a:tab pos="3233738" algn="l"/>
              </a:tabLst>
            </a:pPr>
            <a:r>
              <a:rPr lang="nl-NL" altLang="nl-NL" sz="2800" dirty="0" smtClean="0"/>
              <a:t>Minimaal 6,8 gemiddeld over 6 vakken</a:t>
            </a:r>
          </a:p>
          <a:p>
            <a:pPr eaLnBrk="1" hangingPunct="1">
              <a:tabLst>
                <a:tab pos="3233738" algn="l"/>
              </a:tabLst>
            </a:pPr>
            <a:r>
              <a:rPr lang="nl-NL" altLang="nl-NL" sz="2800" dirty="0" smtClean="0"/>
              <a:t>7 vakken</a:t>
            </a:r>
          </a:p>
          <a:p>
            <a:pPr eaLnBrk="1" hangingPunct="1">
              <a:tabLst>
                <a:tab pos="3233738" algn="l"/>
              </a:tabLst>
            </a:pPr>
            <a:r>
              <a:rPr lang="nl-NL" altLang="nl-NL" sz="2800" dirty="0" smtClean="0"/>
              <a:t>Een Havo pakket mogelijk is</a:t>
            </a:r>
          </a:p>
          <a:p>
            <a:pPr eaLnBrk="1" hangingPunct="1">
              <a:tabLst>
                <a:tab pos="3233738" algn="l"/>
              </a:tabLst>
            </a:pPr>
            <a:r>
              <a:rPr lang="nl-NL" altLang="nl-NL" sz="2800" dirty="0" smtClean="0"/>
              <a:t>Motivatie en aanwezigheid</a:t>
            </a:r>
          </a:p>
          <a:p>
            <a:pPr eaLnBrk="1" hangingPunct="1">
              <a:tabLst>
                <a:tab pos="3233738" algn="l"/>
              </a:tabLst>
            </a:pPr>
            <a:r>
              <a:rPr lang="nl-NL" altLang="nl-NL" sz="2800" dirty="0" smtClean="0"/>
              <a:t>Positief advies docententeam </a:t>
            </a:r>
            <a:r>
              <a:rPr lang="nl-NL" altLang="nl-NL" sz="2800" dirty="0" smtClean="0"/>
              <a:t>Teamleiding</a:t>
            </a:r>
            <a:endParaRPr lang="nl-NL" altLang="nl-NL" sz="2800" dirty="0" smtClean="0"/>
          </a:p>
          <a:p>
            <a:pPr eaLnBrk="1" hangingPunct="1">
              <a:tabLst>
                <a:tab pos="3233738" algn="l"/>
              </a:tabLst>
            </a:pPr>
            <a:r>
              <a:rPr lang="nl-NL" altLang="nl-NL" sz="2800" dirty="0" smtClean="0"/>
              <a:t>Altijd een MBO back-up plan (inschrijven! </a:t>
            </a:r>
            <a:r>
              <a:rPr lang="nl-NL" altLang="nl-NL" sz="2800" dirty="0" smtClean="0"/>
              <a:t> </a:t>
            </a:r>
            <a:r>
              <a:rPr lang="nl-NL" altLang="nl-NL" sz="2800" dirty="0" smtClean="0"/>
              <a:t>uitschrijven kan altijd nog)</a:t>
            </a:r>
          </a:p>
          <a:p>
            <a:pPr marL="0" indent="0" algn="ctr" eaLnBrk="1" hangingPunct="1">
              <a:buFontTx/>
              <a:buNone/>
              <a:tabLst>
                <a:tab pos="3233738" algn="l"/>
              </a:tabLst>
            </a:pPr>
            <a:endParaRPr lang="nl-NL" altLang="nl-NL" sz="5400" dirty="0" smtClean="0"/>
          </a:p>
        </p:txBody>
      </p:sp>
      <p:sp>
        <p:nvSpPr>
          <p:cNvPr id="24580" name="AutoShape 2" descr="cid:5796f582-4651-47c6-a8f8-a2e884678a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nl-NL" altLang="nl-NL" sz="1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60338"/>
            <a:ext cx="10191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400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1255713"/>
          </a:xfrm>
        </p:spPr>
        <p:txBody>
          <a:bodyPr/>
          <a:lstStyle/>
          <a:p>
            <a:pPr algn="ctr" eaLnBrk="1" hangingPunct="1"/>
            <a:r>
              <a:rPr lang="nl-NL" altLang="nl-NL" dirty="0" smtClean="0"/>
              <a:t>Het bouwpakket van een profiel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988" y="1556792"/>
            <a:ext cx="8001000" cy="50609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rgbClr val="DD8047"/>
              </a:buClr>
            </a:pPr>
            <a:r>
              <a:rPr lang="nl-NL" sz="2700" b="1" dirty="0">
                <a:solidFill>
                  <a:prstClr val="black"/>
                </a:solidFill>
                <a:cs typeface="Arial" pitchFamily="34" charset="0"/>
              </a:rPr>
              <a:t>Gemeenschappelijk deel</a:t>
            </a:r>
          </a:p>
          <a:p>
            <a:pPr marL="320040" lvl="0" indent="-320040" eaLnBrk="1" fontAlgn="auto" hangingPunct="1">
              <a:spcAft>
                <a:spcPts val="0"/>
              </a:spcAft>
              <a:buClr>
                <a:srgbClr val="DD8047"/>
              </a:buClr>
              <a:buFont typeface="Wingdings"/>
              <a:buChar char=""/>
            </a:pPr>
            <a:endParaRPr lang="nl-NL" sz="2700" dirty="0">
              <a:solidFill>
                <a:prstClr val="black"/>
              </a:solidFill>
              <a:cs typeface="Arial" pitchFamily="34" charset="0"/>
            </a:endParaRPr>
          </a:p>
          <a:p>
            <a:pPr marL="320040" lvl="0" indent="-320040" eaLnBrk="1" fontAlgn="auto" hangingPunct="1">
              <a:spcAft>
                <a:spcPts val="0"/>
              </a:spcAft>
              <a:buClr>
                <a:srgbClr val="DD8047"/>
              </a:buClr>
              <a:buFont typeface="Wingdings"/>
              <a:buChar char=""/>
            </a:pPr>
            <a:r>
              <a:rPr lang="nl-NL" sz="2700" dirty="0">
                <a:solidFill>
                  <a:prstClr val="black"/>
                </a:solidFill>
                <a:cs typeface="Arial" pitchFamily="34" charset="0"/>
              </a:rPr>
              <a:t>Profieldeel 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rgbClr val="94B6D2"/>
              </a:buClr>
              <a:buFont typeface="Wingdings 2"/>
              <a:buChar char=""/>
            </a:pPr>
            <a:r>
              <a:rPr lang="nl-NL" sz="2400" dirty="0">
                <a:solidFill>
                  <a:prstClr val="black"/>
                </a:solidFill>
                <a:cs typeface="Arial" pitchFamily="34" charset="0"/>
              </a:rPr>
              <a:t>Cultuur en maatschappij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rgbClr val="94B6D2"/>
              </a:buClr>
              <a:buFont typeface="Wingdings 2"/>
              <a:buChar char=""/>
            </a:pPr>
            <a:r>
              <a:rPr lang="nl-NL" sz="2400" dirty="0">
                <a:solidFill>
                  <a:prstClr val="black"/>
                </a:solidFill>
                <a:cs typeface="Arial" pitchFamily="34" charset="0"/>
              </a:rPr>
              <a:t>Economie en maatschappij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rgbClr val="94B6D2"/>
              </a:buClr>
              <a:buFont typeface="Wingdings 2"/>
              <a:buChar char=""/>
            </a:pPr>
            <a:r>
              <a:rPr lang="nl-NL" sz="2400" dirty="0">
                <a:solidFill>
                  <a:prstClr val="black"/>
                </a:solidFill>
                <a:cs typeface="Arial" pitchFamily="34" charset="0"/>
              </a:rPr>
              <a:t>Natuur en gezondheid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rgbClr val="94B6D2"/>
              </a:buClr>
              <a:buFont typeface="Wingdings 2"/>
              <a:buChar char=""/>
            </a:pPr>
            <a:r>
              <a:rPr lang="nl-NL" sz="2400" dirty="0">
                <a:solidFill>
                  <a:prstClr val="black"/>
                </a:solidFill>
                <a:cs typeface="Arial" pitchFamily="34" charset="0"/>
              </a:rPr>
              <a:t>Natuur en techniek</a:t>
            </a:r>
          </a:p>
          <a:p>
            <a:pPr marL="320040" lvl="0" indent="-320040" eaLnBrk="1" fontAlgn="auto" hangingPunct="1">
              <a:spcAft>
                <a:spcPts val="0"/>
              </a:spcAft>
              <a:buClr>
                <a:srgbClr val="DD8047"/>
              </a:buClr>
              <a:buFont typeface="Wingdings"/>
              <a:buChar char=""/>
            </a:pPr>
            <a:endParaRPr lang="pt-BR" sz="2700" dirty="0">
              <a:solidFill>
                <a:prstClr val="black"/>
              </a:solidFill>
              <a:cs typeface="Arial" pitchFamily="34" charset="0"/>
            </a:endParaRPr>
          </a:p>
          <a:p>
            <a:pPr marL="320040" lvl="0" indent="-320040" eaLnBrk="1" fontAlgn="auto" hangingPunct="1">
              <a:spcAft>
                <a:spcPts val="0"/>
              </a:spcAft>
              <a:buClr>
                <a:srgbClr val="DD8047"/>
              </a:buClr>
              <a:buFont typeface="Wingdings"/>
              <a:buChar char=""/>
            </a:pPr>
            <a:r>
              <a:rPr lang="pt-BR" sz="2700" dirty="0" smtClean="0">
                <a:solidFill>
                  <a:prstClr val="black"/>
                </a:solidFill>
                <a:cs typeface="Arial" pitchFamily="34" charset="0"/>
              </a:rPr>
              <a:t>Verplicht vrij </a:t>
            </a:r>
            <a:r>
              <a:rPr lang="pt-BR" sz="2700" dirty="0">
                <a:solidFill>
                  <a:prstClr val="black"/>
                </a:solidFill>
                <a:cs typeface="Arial" pitchFamily="34" charset="0"/>
              </a:rPr>
              <a:t>deel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rgbClr val="94B6D2"/>
              </a:buClr>
              <a:buFont typeface="Wingdings 2"/>
              <a:buChar char=""/>
            </a:pPr>
            <a:r>
              <a:rPr lang="pt-BR" sz="2400" dirty="0">
                <a:solidFill>
                  <a:prstClr val="black"/>
                </a:solidFill>
                <a:cs typeface="Arial" pitchFamily="34" charset="0"/>
              </a:rPr>
              <a:t>een extra vak</a:t>
            </a:r>
            <a:endParaRPr lang="nl-NL" sz="2400" dirty="0">
              <a:solidFill>
                <a:prstClr val="black"/>
              </a:solidFill>
            </a:endParaRPr>
          </a:p>
          <a:p>
            <a:pPr marL="0" indent="0" algn="ctr" eaLnBrk="1" hangingPunct="1">
              <a:buFontTx/>
              <a:buNone/>
              <a:tabLst>
                <a:tab pos="3233738" algn="l"/>
              </a:tabLst>
            </a:pPr>
            <a:endParaRPr lang="nl-NL" altLang="nl-NL" sz="3600" dirty="0" smtClean="0"/>
          </a:p>
        </p:txBody>
      </p:sp>
      <p:sp>
        <p:nvSpPr>
          <p:cNvPr id="24580" name="AutoShape 2" descr="cid:5796f582-4651-47c6-a8f8-a2e884678a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nl-NL" altLang="nl-NL" sz="1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60338"/>
            <a:ext cx="10191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40"/>
            <a:ext cx="410845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413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nl-NL" dirty="0">
                <a:solidFill>
                  <a:srgbClr val="073E87"/>
                </a:solidFill>
              </a:rPr>
              <a:t>Gemeenschappelijk deel</a:t>
            </a:r>
            <a:endParaRPr lang="nl-NL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0175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Tijdelijke aanduiding voor inhoud 3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316694" y="2492896"/>
            <a:ext cx="6810013" cy="273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0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1255713"/>
          </a:xfrm>
        </p:spPr>
        <p:txBody>
          <a:bodyPr/>
          <a:lstStyle/>
          <a:p>
            <a:pPr algn="ctr" eaLnBrk="1" hangingPunct="1"/>
            <a:r>
              <a:rPr lang="nl-NL" altLang="nl-NL" dirty="0" smtClean="0"/>
              <a:t>Het bouwpakket van een profiel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988" y="1556792"/>
            <a:ext cx="8001000" cy="50609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rgbClr val="DD8047"/>
              </a:buClr>
            </a:pPr>
            <a:r>
              <a:rPr lang="nl-NL" sz="2700" dirty="0">
                <a:solidFill>
                  <a:prstClr val="black"/>
                </a:solidFill>
                <a:cs typeface="Arial" pitchFamily="34" charset="0"/>
              </a:rPr>
              <a:t>Gemeenschappelijk deel</a:t>
            </a:r>
          </a:p>
          <a:p>
            <a:pPr marL="320040" lvl="0" indent="-320040" eaLnBrk="1" fontAlgn="auto" hangingPunct="1">
              <a:spcAft>
                <a:spcPts val="0"/>
              </a:spcAft>
              <a:buClr>
                <a:srgbClr val="DD8047"/>
              </a:buClr>
              <a:buFont typeface="Wingdings"/>
              <a:buChar char=""/>
            </a:pPr>
            <a:endParaRPr lang="nl-NL" sz="2700" dirty="0">
              <a:solidFill>
                <a:prstClr val="black"/>
              </a:solidFill>
              <a:cs typeface="Arial" pitchFamily="34" charset="0"/>
            </a:endParaRPr>
          </a:p>
          <a:p>
            <a:pPr marL="320040" lvl="0" indent="-320040" eaLnBrk="1" fontAlgn="auto" hangingPunct="1">
              <a:spcAft>
                <a:spcPts val="0"/>
              </a:spcAft>
              <a:buClr>
                <a:srgbClr val="DD8047"/>
              </a:buClr>
              <a:buFont typeface="Wingdings"/>
              <a:buChar char=""/>
            </a:pPr>
            <a:r>
              <a:rPr lang="nl-NL" sz="2700" b="1" dirty="0">
                <a:solidFill>
                  <a:prstClr val="black"/>
                </a:solidFill>
                <a:cs typeface="Arial" pitchFamily="34" charset="0"/>
              </a:rPr>
              <a:t>Profieldeel 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rgbClr val="94B6D2"/>
              </a:buClr>
              <a:buFont typeface="Wingdings 2"/>
              <a:buChar char=""/>
            </a:pPr>
            <a:r>
              <a:rPr lang="nl-NL" sz="2400" b="1" dirty="0">
                <a:solidFill>
                  <a:prstClr val="black"/>
                </a:solidFill>
                <a:cs typeface="Arial" pitchFamily="34" charset="0"/>
              </a:rPr>
              <a:t>Cultuur en maatschappij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rgbClr val="94B6D2"/>
              </a:buClr>
              <a:buFont typeface="Wingdings 2"/>
              <a:buChar char=""/>
            </a:pPr>
            <a:r>
              <a:rPr lang="nl-NL" sz="2400" b="1" dirty="0">
                <a:solidFill>
                  <a:prstClr val="black"/>
                </a:solidFill>
                <a:cs typeface="Arial" pitchFamily="34" charset="0"/>
              </a:rPr>
              <a:t>Economie en maatschappij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rgbClr val="94B6D2"/>
              </a:buClr>
              <a:buFont typeface="Wingdings 2"/>
              <a:buChar char=""/>
            </a:pPr>
            <a:r>
              <a:rPr lang="nl-NL" sz="2400" b="1" dirty="0">
                <a:solidFill>
                  <a:prstClr val="black"/>
                </a:solidFill>
                <a:cs typeface="Arial" pitchFamily="34" charset="0"/>
              </a:rPr>
              <a:t>Natuur en gezondheid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rgbClr val="94B6D2"/>
              </a:buClr>
              <a:buFont typeface="Wingdings 2"/>
              <a:buChar char=""/>
            </a:pPr>
            <a:r>
              <a:rPr lang="nl-NL" sz="2400" b="1" dirty="0">
                <a:solidFill>
                  <a:prstClr val="black"/>
                </a:solidFill>
                <a:cs typeface="Arial" pitchFamily="34" charset="0"/>
              </a:rPr>
              <a:t>Natuur en techniek</a:t>
            </a:r>
          </a:p>
          <a:p>
            <a:pPr marL="320040" lvl="0" indent="-320040" eaLnBrk="1" fontAlgn="auto" hangingPunct="1">
              <a:spcAft>
                <a:spcPts val="0"/>
              </a:spcAft>
              <a:buClr>
                <a:srgbClr val="DD8047"/>
              </a:buClr>
              <a:buFont typeface="Wingdings"/>
              <a:buChar char=""/>
            </a:pPr>
            <a:endParaRPr lang="pt-BR" sz="2700" dirty="0">
              <a:solidFill>
                <a:prstClr val="black"/>
              </a:solidFill>
              <a:cs typeface="Arial" pitchFamily="34" charset="0"/>
            </a:endParaRPr>
          </a:p>
          <a:p>
            <a:pPr marL="320040" lvl="0" indent="-320040" eaLnBrk="1" fontAlgn="auto" hangingPunct="1">
              <a:spcAft>
                <a:spcPts val="0"/>
              </a:spcAft>
              <a:buClr>
                <a:srgbClr val="DD8047"/>
              </a:buClr>
              <a:buFont typeface="Wingdings"/>
              <a:buChar char=""/>
            </a:pPr>
            <a:r>
              <a:rPr lang="pt-BR" sz="2700" dirty="0" smtClean="0">
                <a:solidFill>
                  <a:prstClr val="black"/>
                </a:solidFill>
                <a:cs typeface="Arial" pitchFamily="34" charset="0"/>
              </a:rPr>
              <a:t>Verplicht vrij </a:t>
            </a:r>
            <a:r>
              <a:rPr lang="pt-BR" sz="2700" dirty="0">
                <a:solidFill>
                  <a:prstClr val="black"/>
                </a:solidFill>
                <a:cs typeface="Arial" pitchFamily="34" charset="0"/>
              </a:rPr>
              <a:t>deel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rgbClr val="94B6D2"/>
              </a:buClr>
              <a:buFont typeface="Wingdings 2"/>
              <a:buChar char=""/>
            </a:pPr>
            <a:r>
              <a:rPr lang="pt-BR" sz="2400" dirty="0">
                <a:solidFill>
                  <a:prstClr val="black"/>
                </a:solidFill>
                <a:cs typeface="Arial" pitchFamily="34" charset="0"/>
              </a:rPr>
              <a:t>een extra vak</a:t>
            </a:r>
            <a:endParaRPr lang="nl-NL" sz="2400" dirty="0">
              <a:solidFill>
                <a:prstClr val="black"/>
              </a:solidFill>
            </a:endParaRPr>
          </a:p>
          <a:p>
            <a:pPr marL="0" indent="0" algn="ctr" eaLnBrk="1" hangingPunct="1">
              <a:buFontTx/>
              <a:buNone/>
              <a:tabLst>
                <a:tab pos="3233738" algn="l"/>
              </a:tabLst>
            </a:pPr>
            <a:endParaRPr lang="nl-NL" altLang="nl-NL" sz="3600" dirty="0" smtClean="0"/>
          </a:p>
        </p:txBody>
      </p:sp>
      <p:sp>
        <p:nvSpPr>
          <p:cNvPr id="24580" name="AutoShape 2" descr="cid:5796f582-4651-47c6-a8f8-a2e884678a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nl-NL" altLang="nl-NL" sz="1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60338"/>
            <a:ext cx="10191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40"/>
            <a:ext cx="410845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636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53400" cy="990600"/>
          </a:xfrm>
        </p:spPr>
        <p:txBody>
          <a:bodyPr/>
          <a:lstStyle/>
          <a:p>
            <a:pPr algn="ctr"/>
            <a:r>
              <a:rPr lang="nl-NL" altLang="nl-NL" dirty="0">
                <a:solidFill>
                  <a:srgbClr val="073E87"/>
                </a:solidFill>
              </a:rPr>
              <a:t>Cultuur en maatschappij</a:t>
            </a:r>
            <a:endParaRPr lang="nl-NL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438510" cy="552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Interesses: Onderwijs, Cultuur, Sociaal, Talen, Vormgeving, Psychologie</a:t>
            </a:r>
          </a:p>
          <a:p>
            <a:endParaRPr lang="nl-NL" dirty="0"/>
          </a:p>
          <a:p>
            <a:r>
              <a:rPr lang="nl-NL" dirty="0" smtClean="0"/>
              <a:t>Kwaliteiten: Inleven in anderen, Sociaal, Creatief, Luisteraar</a:t>
            </a:r>
          </a:p>
          <a:p>
            <a:endParaRPr lang="nl-NL" dirty="0"/>
          </a:p>
          <a:p>
            <a:r>
              <a:rPr lang="nl-NL" dirty="0" smtClean="0"/>
              <a:t>Later: Leraar, Toerisme, Taal &amp; cultuur, </a:t>
            </a:r>
            <a:r>
              <a:rPr lang="nl-NL" dirty="0" smtClean="0"/>
              <a:t>Maatschappelijk werk, </a:t>
            </a:r>
            <a:r>
              <a:rPr lang="nl-NL" dirty="0" smtClean="0"/>
              <a:t>psychologie/pedagogiek, grafisch design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520112"/>
            <a:ext cx="2209428" cy="123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0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53400" cy="990600"/>
          </a:xfrm>
        </p:spPr>
        <p:txBody>
          <a:bodyPr/>
          <a:lstStyle/>
          <a:p>
            <a:pPr algn="ctr"/>
            <a:r>
              <a:rPr lang="nl-NL" altLang="nl-NL" dirty="0">
                <a:solidFill>
                  <a:srgbClr val="073E87"/>
                </a:solidFill>
              </a:rPr>
              <a:t>Cultuur en maatschappij</a:t>
            </a:r>
            <a:endParaRPr lang="nl-NL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0175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Tijdelijke aanduiding voor inhoud 5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569173" y="2204864"/>
            <a:ext cx="5955155" cy="3136146"/>
          </a:xfrm>
          <a:prstGeom prst="rect">
            <a:avLst/>
          </a:prstGeom>
        </p:spPr>
      </p:pic>
      <p:sp>
        <p:nvSpPr>
          <p:cNvPr id="5" name="Vermenigvuldigen 4"/>
          <p:cNvSpPr/>
          <p:nvPr/>
        </p:nvSpPr>
        <p:spPr>
          <a:xfrm>
            <a:off x="7164288" y="3789040"/>
            <a:ext cx="288032" cy="2160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Vermenigvuldigen 5"/>
          <p:cNvSpPr/>
          <p:nvPr/>
        </p:nvSpPr>
        <p:spPr>
          <a:xfrm>
            <a:off x="7164288" y="4032221"/>
            <a:ext cx="288032" cy="21602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nl-NL" b="1">
              <a:ln/>
              <a:solidFill>
                <a:schemeClr val="accent3"/>
              </a:solidFill>
            </a:endParaRPr>
          </a:p>
        </p:txBody>
      </p:sp>
      <p:sp>
        <p:nvSpPr>
          <p:cNvPr id="8" name="Vermenigvuldigen 7"/>
          <p:cNvSpPr/>
          <p:nvPr/>
        </p:nvSpPr>
        <p:spPr>
          <a:xfrm>
            <a:off x="7200292" y="4248245"/>
            <a:ext cx="216024" cy="28803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7164288" y="2420888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D</a:t>
            </a:r>
            <a:endParaRPr lang="nl-NL" sz="1600" dirty="0"/>
          </a:p>
        </p:txBody>
      </p:sp>
      <p:sp>
        <p:nvSpPr>
          <p:cNvPr id="11" name="Pijl-links 10"/>
          <p:cNvSpPr/>
          <p:nvPr/>
        </p:nvSpPr>
        <p:spPr>
          <a:xfrm>
            <a:off x="7714544" y="234784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-links 11"/>
          <p:cNvSpPr/>
          <p:nvPr/>
        </p:nvSpPr>
        <p:spPr>
          <a:xfrm>
            <a:off x="7732654" y="3978523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991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nl-NL" dirty="0">
                <a:solidFill>
                  <a:srgbClr val="073E87"/>
                </a:solidFill>
              </a:rPr>
              <a:t>Economie en maatschappij</a:t>
            </a:r>
            <a:endParaRPr lang="nl-NL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6" y="228600"/>
            <a:ext cx="129059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Interesses: Reclame, Organiseren, Communicatie, Cijfers, Management, Adviseren</a:t>
            </a:r>
          </a:p>
          <a:p>
            <a:endParaRPr lang="nl-NL" dirty="0"/>
          </a:p>
          <a:p>
            <a:r>
              <a:rPr lang="nl-NL" dirty="0"/>
              <a:t>Kwaliteiten: Planner, Leider, Zorgvuldig, Overtuigend</a:t>
            </a:r>
          </a:p>
          <a:p>
            <a:endParaRPr lang="nl-NL" dirty="0"/>
          </a:p>
          <a:p>
            <a:r>
              <a:rPr lang="nl-NL" dirty="0"/>
              <a:t>Later: Bedrijfskunde, </a:t>
            </a:r>
            <a:r>
              <a:rPr lang="nl-NL" dirty="0" smtClean="0"/>
              <a:t>Recht</a:t>
            </a:r>
            <a:r>
              <a:rPr lang="nl-NL" dirty="0"/>
              <a:t>, Marketing, Personeel, Communicatie, Bestuurskunde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133975"/>
            <a:ext cx="34004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Mediaan">
  <a:themeElements>
    <a:clrScheme name="Golfv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olfv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2181</TotalTime>
  <Words>444</Words>
  <Application>Microsoft Office PowerPoint</Application>
  <PresentationFormat>Diavoorstelling (4:3)</PresentationFormat>
  <Paragraphs>134</Paragraphs>
  <Slides>21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4</vt:i4>
      </vt:variant>
      <vt:variant>
        <vt:lpstr>Diatitels</vt:lpstr>
      </vt:variant>
      <vt:variant>
        <vt:i4>21</vt:i4>
      </vt:variant>
    </vt:vector>
  </HeadingPairs>
  <TitlesOfParts>
    <vt:vector size="32" baseType="lpstr">
      <vt:lpstr>Arial</vt:lpstr>
      <vt:lpstr>Arial Black</vt:lpstr>
      <vt:lpstr>Calibri</vt:lpstr>
      <vt:lpstr>Tahoma</vt:lpstr>
      <vt:lpstr>Tw Cen MT</vt:lpstr>
      <vt:lpstr>Wingdings</vt:lpstr>
      <vt:lpstr>Wingdings 2</vt:lpstr>
      <vt:lpstr>Mediaan</vt:lpstr>
      <vt:lpstr>Default Design</vt:lpstr>
      <vt:lpstr>3_Mediaan</vt:lpstr>
      <vt:lpstr>1_Default Design</vt:lpstr>
      <vt:lpstr> Doorstroom Havo 4 </vt:lpstr>
      <vt:lpstr>Montessori Lyceum Groningen</vt:lpstr>
      <vt:lpstr>Overstap tl 4  havo 4</vt:lpstr>
      <vt:lpstr>Het bouwpakket van een profiel</vt:lpstr>
      <vt:lpstr>Gemeenschappelijk deel</vt:lpstr>
      <vt:lpstr>Het bouwpakket van een profiel</vt:lpstr>
      <vt:lpstr>Cultuur en maatschappij</vt:lpstr>
      <vt:lpstr>Cultuur en maatschappij</vt:lpstr>
      <vt:lpstr>Economie en maatschappij</vt:lpstr>
      <vt:lpstr>Economie en maatschappij</vt:lpstr>
      <vt:lpstr>Natuur en gezondheid</vt:lpstr>
      <vt:lpstr>Natuur en gezondheid</vt:lpstr>
      <vt:lpstr>Natuur en techniek</vt:lpstr>
      <vt:lpstr>Natuur en techniek</vt:lpstr>
      <vt:lpstr>Het bouwpakket van een profiel</vt:lpstr>
      <vt:lpstr>Verplicht vrij deel</vt:lpstr>
      <vt:lpstr>  www.studiekeuze123.nl/van-profiel-naar-studie</vt:lpstr>
      <vt:lpstr>Hoe nu kiezen?</vt:lpstr>
      <vt:lpstr>Keuzeproces</vt:lpstr>
      <vt:lpstr>Uitslag!</vt:lpstr>
      <vt:lpstr>Vragen? </vt:lpstr>
    </vt:vector>
  </TitlesOfParts>
  <Company>Zernike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Profielkeuzeavond havo</dc:title>
  <dc:creator>ekoridon</dc:creator>
  <cp:lastModifiedBy>Jeanette Rijswijk</cp:lastModifiedBy>
  <cp:revision>118</cp:revision>
  <cp:lastPrinted>2018-01-11T08:33:09Z</cp:lastPrinted>
  <dcterms:created xsi:type="dcterms:W3CDTF">2011-11-02T15:15:52Z</dcterms:created>
  <dcterms:modified xsi:type="dcterms:W3CDTF">2019-12-11T12:45:21Z</dcterms:modified>
</cp:coreProperties>
</file>